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918400" cy="4206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EF"/>
    <a:srgbClr val="FEFFEF"/>
    <a:srgbClr val="EFF7FF"/>
    <a:srgbClr val="FFF0D5"/>
    <a:srgbClr val="FFFFFF"/>
    <a:srgbClr val="C5E1FF"/>
    <a:srgbClr val="F7D47D"/>
    <a:srgbClr val="4472C4"/>
    <a:srgbClr val="004DA2"/>
    <a:srgbClr val="D1E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p:scale>
          <a:sx n="100" d="100"/>
          <a:sy n="100" d="100"/>
        </p:scale>
        <p:origin x="-11172" y="-179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701DD-B2A0-4AA5-9719-AF11ABDAD717}" type="datetimeFigureOut">
              <a:rPr lang="en-US" smtClean="0"/>
              <a:t>12/6/2023</a:t>
            </a:fld>
            <a:endParaRPr lang="en-US"/>
          </a:p>
        </p:txBody>
      </p:sp>
      <p:sp>
        <p:nvSpPr>
          <p:cNvPr id="4" name="Slide Image Placeholder 3"/>
          <p:cNvSpPr>
            <a:spLocks noGrp="1" noRot="1" noChangeAspect="1"/>
          </p:cNvSpPr>
          <p:nvPr>
            <p:ph type="sldImg" idx="2"/>
          </p:nvPr>
        </p:nvSpPr>
        <p:spPr>
          <a:xfrm>
            <a:off x="2220913" y="1143000"/>
            <a:ext cx="2416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17C4B-7239-455B-A4A3-0E53D06116D6}" type="slidenum">
              <a:rPr lang="en-US" smtClean="0"/>
              <a:t>‹#›</a:t>
            </a:fld>
            <a:endParaRPr lang="en-US"/>
          </a:p>
        </p:txBody>
      </p:sp>
    </p:spTree>
    <p:extLst>
      <p:ext uri="{BB962C8B-B14F-4D97-AF65-F5344CB8AC3E}">
        <p14:creationId xmlns:p14="http://schemas.microsoft.com/office/powerpoint/2010/main" val="88628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83826"/>
            <a:ext cx="27980640" cy="14643947"/>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2092500"/>
            <a:ext cx="24688800" cy="10155340"/>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036ECF-F125-4E1E-AA5D-35F604C8D960}"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1693071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036ECF-F125-4E1E-AA5D-35F604C8D960}"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2528251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239433"/>
            <a:ext cx="7098030" cy="356459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239433"/>
            <a:ext cx="20882610" cy="356459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036ECF-F125-4E1E-AA5D-35F604C8D960}"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1896257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036ECF-F125-4E1E-AA5D-35F604C8D960}"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43628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486402"/>
            <a:ext cx="28392120" cy="1749678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8148716"/>
            <a:ext cx="28392120" cy="920114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036ECF-F125-4E1E-AA5D-35F604C8D960}"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731483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197167"/>
            <a:ext cx="1399032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197167"/>
            <a:ext cx="1399032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036ECF-F125-4E1E-AA5D-35F604C8D960}"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3080682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239442"/>
            <a:ext cx="28392120" cy="81301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311133"/>
            <a:ext cx="13926024" cy="505332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5364460"/>
            <a:ext cx="13926024"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311133"/>
            <a:ext cx="13994608" cy="505332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5364460"/>
            <a:ext cx="13994608"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036ECF-F125-4E1E-AA5D-35F604C8D960}"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1865422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036ECF-F125-4E1E-AA5D-35F604C8D960}"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304965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036ECF-F125-4E1E-AA5D-35F604C8D960}"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118172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804160"/>
            <a:ext cx="10617041" cy="981456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056216"/>
            <a:ext cx="16664940" cy="29891567"/>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2618720"/>
            <a:ext cx="10617041" cy="23377740"/>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A8036ECF-F125-4E1E-AA5D-35F604C8D960}"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3374700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804160"/>
            <a:ext cx="10617041" cy="981456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056216"/>
            <a:ext cx="16664940" cy="29891567"/>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2618720"/>
            <a:ext cx="10617041" cy="23377740"/>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A8036ECF-F125-4E1E-AA5D-35F604C8D960}"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0E07C-BFA7-4D87-8185-DAD0D174FD83}" type="slidenum">
              <a:rPr lang="en-US" smtClean="0"/>
              <a:t>‹#›</a:t>
            </a:fld>
            <a:endParaRPr lang="en-US"/>
          </a:p>
        </p:txBody>
      </p:sp>
    </p:spTree>
    <p:extLst>
      <p:ext uri="{BB962C8B-B14F-4D97-AF65-F5344CB8AC3E}">
        <p14:creationId xmlns:p14="http://schemas.microsoft.com/office/powerpoint/2010/main" val="375255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239442"/>
            <a:ext cx="28392120" cy="81301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197167"/>
            <a:ext cx="2839212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8985623"/>
            <a:ext cx="7406640" cy="2239433"/>
          </a:xfrm>
          <a:prstGeom prst="rect">
            <a:avLst/>
          </a:prstGeom>
        </p:spPr>
        <p:txBody>
          <a:bodyPr vert="horz" lIns="91440" tIns="45720" rIns="91440" bIns="45720" rtlCol="0" anchor="ctr"/>
          <a:lstStyle>
            <a:lvl1pPr algn="l">
              <a:defRPr sz="4320">
                <a:solidFill>
                  <a:schemeClr val="tx1">
                    <a:tint val="75000"/>
                  </a:schemeClr>
                </a:solidFill>
              </a:defRPr>
            </a:lvl1pPr>
          </a:lstStyle>
          <a:p>
            <a:fld id="{A8036ECF-F125-4E1E-AA5D-35F604C8D960}" type="datetimeFigureOut">
              <a:rPr lang="en-US" smtClean="0"/>
              <a:t>12/6/2023</a:t>
            </a:fld>
            <a:endParaRPr lang="en-US"/>
          </a:p>
        </p:txBody>
      </p:sp>
      <p:sp>
        <p:nvSpPr>
          <p:cNvPr id="5" name="Footer Placeholder 4"/>
          <p:cNvSpPr>
            <a:spLocks noGrp="1"/>
          </p:cNvSpPr>
          <p:nvPr>
            <p:ph type="ftr" sz="quarter" idx="3"/>
          </p:nvPr>
        </p:nvSpPr>
        <p:spPr>
          <a:xfrm>
            <a:off x="10904220" y="38985623"/>
            <a:ext cx="11109960" cy="2239433"/>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8985623"/>
            <a:ext cx="7406640" cy="2239433"/>
          </a:xfrm>
          <a:prstGeom prst="rect">
            <a:avLst/>
          </a:prstGeom>
        </p:spPr>
        <p:txBody>
          <a:bodyPr vert="horz" lIns="91440" tIns="45720" rIns="91440" bIns="45720" rtlCol="0" anchor="ctr"/>
          <a:lstStyle>
            <a:lvl1pPr algn="r">
              <a:defRPr sz="4320">
                <a:solidFill>
                  <a:schemeClr val="tx1">
                    <a:tint val="75000"/>
                  </a:schemeClr>
                </a:solidFill>
              </a:defRPr>
            </a:lvl1pPr>
          </a:lstStyle>
          <a:p>
            <a:fld id="{EA40E07C-BFA7-4D87-8185-DAD0D174FD83}" type="slidenum">
              <a:rPr lang="en-US" smtClean="0"/>
              <a:t>‹#›</a:t>
            </a:fld>
            <a:endParaRPr lang="en-US"/>
          </a:p>
        </p:txBody>
      </p:sp>
    </p:spTree>
    <p:extLst>
      <p:ext uri="{BB962C8B-B14F-4D97-AF65-F5344CB8AC3E}">
        <p14:creationId xmlns:p14="http://schemas.microsoft.com/office/powerpoint/2010/main" val="39179542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5.png"/><Relationship Id="rId26" Type="http://schemas.microsoft.com/office/2007/relationships/hdphoto" Target="../media/hdphoto5.wdp"/><Relationship Id="rId39" Type="http://schemas.openxmlformats.org/officeDocument/2006/relationships/image" Target="../media/image29.png"/><Relationship Id="rId21" Type="http://schemas.microsoft.com/office/2007/relationships/hdphoto" Target="../media/hdphoto3.wdp"/><Relationship Id="rId34" Type="http://schemas.microsoft.com/office/2007/relationships/hdphoto" Target="../media/hdphoto9.wdp"/><Relationship Id="rId42"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7.png"/><Relationship Id="rId29" Type="http://schemas.openxmlformats.org/officeDocument/2006/relationships/image" Target="../media/image22.png"/><Relationship Id="rId41"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emf"/><Relationship Id="rId24" Type="http://schemas.openxmlformats.org/officeDocument/2006/relationships/image" Target="../media/image19.png"/><Relationship Id="rId32" Type="http://schemas.microsoft.com/office/2007/relationships/hdphoto" Target="../media/hdphoto8.wdp"/><Relationship Id="rId37" Type="http://schemas.openxmlformats.org/officeDocument/2006/relationships/image" Target="../media/image27.png"/><Relationship Id="rId40" Type="http://schemas.openxmlformats.org/officeDocument/2006/relationships/image" Target="../media/image30.png"/><Relationship Id="rId5" Type="http://schemas.openxmlformats.org/officeDocument/2006/relationships/image" Target="../media/image4.emf"/><Relationship Id="rId15" Type="http://schemas.openxmlformats.org/officeDocument/2006/relationships/image" Target="../media/image13.png"/><Relationship Id="rId23" Type="http://schemas.microsoft.com/office/2007/relationships/hdphoto" Target="../media/hdphoto4.wdp"/><Relationship Id="rId28" Type="http://schemas.microsoft.com/office/2007/relationships/hdphoto" Target="../media/hdphoto6.wdp"/><Relationship Id="rId36" Type="http://schemas.openxmlformats.org/officeDocument/2006/relationships/image" Target="../media/image26.svg"/><Relationship Id="rId10" Type="http://schemas.openxmlformats.org/officeDocument/2006/relationships/image" Target="../media/image9.jpeg"/><Relationship Id="rId19" Type="http://schemas.openxmlformats.org/officeDocument/2006/relationships/image" Target="../media/image16.png"/><Relationship Id="rId31" Type="http://schemas.openxmlformats.org/officeDocument/2006/relationships/image" Target="../media/image23.png"/><Relationship Id="rId4" Type="http://schemas.openxmlformats.org/officeDocument/2006/relationships/image" Target="../media/image3.emf"/><Relationship Id="rId9" Type="http://schemas.openxmlformats.org/officeDocument/2006/relationships/image" Target="../media/image8.png"/><Relationship Id="rId14" Type="http://schemas.microsoft.com/office/2007/relationships/hdphoto" Target="../media/hdphoto1.wdp"/><Relationship Id="rId22" Type="http://schemas.openxmlformats.org/officeDocument/2006/relationships/image" Target="../media/image18.png"/><Relationship Id="rId27" Type="http://schemas.openxmlformats.org/officeDocument/2006/relationships/image" Target="../media/image21.png"/><Relationship Id="rId30" Type="http://schemas.microsoft.com/office/2007/relationships/hdphoto" Target="../media/hdphoto7.wdp"/><Relationship Id="rId35" Type="http://schemas.openxmlformats.org/officeDocument/2006/relationships/image" Target="../media/image25.png"/><Relationship Id="rId43" Type="http://schemas.openxmlformats.org/officeDocument/2006/relationships/image" Target="../media/image33.png"/><Relationship Id="rId8" Type="http://schemas.openxmlformats.org/officeDocument/2006/relationships/image" Target="../media/image7.svg"/><Relationship Id="rId3" Type="http://schemas.openxmlformats.org/officeDocument/2006/relationships/image" Target="../media/image2.emf"/><Relationship Id="rId12" Type="http://schemas.openxmlformats.org/officeDocument/2006/relationships/image" Target="../media/image11.png"/><Relationship Id="rId17" Type="http://schemas.microsoft.com/office/2007/relationships/hdphoto" Target="../media/hdphoto2.wdp"/><Relationship Id="rId25" Type="http://schemas.openxmlformats.org/officeDocument/2006/relationships/image" Target="../media/image20.png"/><Relationship Id="rId33" Type="http://schemas.openxmlformats.org/officeDocument/2006/relationships/image" Target="../media/image24.png"/><Relationship Id="rId3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3AE67887-6A40-1D83-EC33-C8BD999EFDAD}"/>
              </a:ext>
            </a:extLst>
          </p:cNvPr>
          <p:cNvSpPr/>
          <p:nvPr/>
        </p:nvSpPr>
        <p:spPr>
          <a:xfrm>
            <a:off x="1399638" y="26861109"/>
            <a:ext cx="13716000" cy="13134201"/>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a:extLst>
              <a:ext uri="{FF2B5EF4-FFF2-40B4-BE49-F238E27FC236}">
                <a16:creationId xmlns:a16="http://schemas.microsoft.com/office/drawing/2014/main" id="{C4233DD1-963F-0DCD-635D-B9E33171DBC2}"/>
              </a:ext>
            </a:extLst>
          </p:cNvPr>
          <p:cNvSpPr/>
          <p:nvPr/>
        </p:nvSpPr>
        <p:spPr>
          <a:xfrm>
            <a:off x="1382926" y="16669428"/>
            <a:ext cx="13716000" cy="8377017"/>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D7AF66BD-C96D-B323-FAB1-CF8B042F9C09}"/>
              </a:ext>
            </a:extLst>
          </p:cNvPr>
          <p:cNvSpPr/>
          <p:nvPr/>
        </p:nvSpPr>
        <p:spPr>
          <a:xfrm>
            <a:off x="1382926" y="6093098"/>
            <a:ext cx="13716000" cy="8687898"/>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029" name="Group 1028">
            <a:extLst>
              <a:ext uri="{FF2B5EF4-FFF2-40B4-BE49-F238E27FC236}">
                <a16:creationId xmlns:a16="http://schemas.microsoft.com/office/drawing/2014/main" id="{C545D6F8-B290-390C-6F2C-3F20AA633BAD}"/>
              </a:ext>
            </a:extLst>
          </p:cNvPr>
          <p:cNvGrpSpPr/>
          <p:nvPr/>
        </p:nvGrpSpPr>
        <p:grpSpPr>
          <a:xfrm>
            <a:off x="1350971" y="29258412"/>
            <a:ext cx="7421525" cy="4847093"/>
            <a:chOff x="813092" y="29587012"/>
            <a:chExt cx="8383952" cy="5475666"/>
          </a:xfrm>
        </p:grpSpPr>
        <p:sp>
          <p:nvSpPr>
            <p:cNvPr id="1028" name="Rectangle 1027">
              <a:extLst>
                <a:ext uri="{FF2B5EF4-FFF2-40B4-BE49-F238E27FC236}">
                  <a16:creationId xmlns:a16="http://schemas.microsoft.com/office/drawing/2014/main" id="{9D12E5F7-CF18-8A4D-5BB9-BD6591B0E3F9}"/>
                </a:ext>
              </a:extLst>
            </p:cNvPr>
            <p:cNvSpPr/>
            <p:nvPr/>
          </p:nvSpPr>
          <p:spPr>
            <a:xfrm>
              <a:off x="7731625" y="32192459"/>
              <a:ext cx="1366076" cy="15648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41C9737-EC90-81D3-0213-3FF2EFF75C49}"/>
                </a:ext>
              </a:extLst>
            </p:cNvPr>
            <p:cNvGrpSpPr/>
            <p:nvPr/>
          </p:nvGrpSpPr>
          <p:grpSpPr>
            <a:xfrm>
              <a:off x="813092" y="29587012"/>
              <a:ext cx="8383952" cy="5475666"/>
              <a:chOff x="16359252" y="5140200"/>
              <a:chExt cx="16559148" cy="10814990"/>
            </a:xfrm>
          </p:grpSpPr>
          <p:grpSp>
            <p:nvGrpSpPr>
              <p:cNvPr id="22" name="Group 21">
                <a:extLst>
                  <a:ext uri="{FF2B5EF4-FFF2-40B4-BE49-F238E27FC236}">
                    <a16:creationId xmlns:a16="http://schemas.microsoft.com/office/drawing/2014/main" id="{F57F16FB-7E3A-73F8-232C-FC721C9929C3}"/>
                  </a:ext>
                </a:extLst>
              </p:cNvPr>
              <p:cNvGrpSpPr/>
              <p:nvPr/>
            </p:nvGrpSpPr>
            <p:grpSpPr>
              <a:xfrm>
                <a:off x="16359252" y="5140200"/>
                <a:ext cx="16559148" cy="10814990"/>
                <a:chOff x="7485070" y="15690653"/>
                <a:chExt cx="16559148" cy="10814990"/>
              </a:xfrm>
            </p:grpSpPr>
            <p:pic>
              <p:nvPicPr>
                <p:cNvPr id="20" name="Picture 19" descr="A map of the united states&#10;&#10;Description automatically generated">
                  <a:extLst>
                    <a:ext uri="{FF2B5EF4-FFF2-40B4-BE49-F238E27FC236}">
                      <a16:creationId xmlns:a16="http://schemas.microsoft.com/office/drawing/2014/main" id="{A3FEAB95-CD38-FD4F-DFF7-937AB0CBE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5070" y="15690653"/>
                  <a:ext cx="16559148" cy="10814990"/>
                </a:xfrm>
                <a:prstGeom prst="rect">
                  <a:avLst/>
                </a:prstGeom>
              </p:spPr>
            </p:pic>
            <p:pic>
              <p:nvPicPr>
                <p:cNvPr id="16" name="Picture 15">
                  <a:extLst>
                    <a:ext uri="{FF2B5EF4-FFF2-40B4-BE49-F238E27FC236}">
                      <a16:creationId xmlns:a16="http://schemas.microsoft.com/office/drawing/2014/main" id="{548669A5-A0A9-AF08-D62A-9973ACAC3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352" y="16362492"/>
                  <a:ext cx="13824966" cy="9684258"/>
                </a:xfrm>
                <a:prstGeom prst="rect">
                  <a:avLst/>
                </a:prstGeom>
              </p:spPr>
            </p:pic>
          </p:grpSp>
          <p:pic>
            <p:nvPicPr>
              <p:cNvPr id="3" name="Picture 2">
                <a:extLst>
                  <a:ext uri="{FF2B5EF4-FFF2-40B4-BE49-F238E27FC236}">
                    <a16:creationId xmlns:a16="http://schemas.microsoft.com/office/drawing/2014/main" id="{960F50A0-F4CC-BDB0-6488-32B172573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24050" y="10286219"/>
                <a:ext cx="2616200" cy="3090806"/>
              </a:xfrm>
              <a:prstGeom prst="rect">
                <a:avLst/>
              </a:prstGeom>
            </p:spPr>
          </p:pic>
        </p:grpSp>
      </p:grpSp>
      <p:grpSp>
        <p:nvGrpSpPr>
          <p:cNvPr id="49" name="Group 48">
            <a:extLst>
              <a:ext uri="{FF2B5EF4-FFF2-40B4-BE49-F238E27FC236}">
                <a16:creationId xmlns:a16="http://schemas.microsoft.com/office/drawing/2014/main" id="{3B02E5CC-32E9-C145-547E-CD52C330DF3F}"/>
              </a:ext>
            </a:extLst>
          </p:cNvPr>
          <p:cNvGrpSpPr/>
          <p:nvPr/>
        </p:nvGrpSpPr>
        <p:grpSpPr>
          <a:xfrm>
            <a:off x="1350973" y="34852609"/>
            <a:ext cx="7555836" cy="4847093"/>
            <a:chOff x="15403089" y="17685037"/>
            <a:chExt cx="16611878" cy="10656570"/>
          </a:xfrm>
        </p:grpSpPr>
        <p:grpSp>
          <p:nvGrpSpPr>
            <p:cNvPr id="24" name="Group 23">
              <a:extLst>
                <a:ext uri="{FF2B5EF4-FFF2-40B4-BE49-F238E27FC236}">
                  <a16:creationId xmlns:a16="http://schemas.microsoft.com/office/drawing/2014/main" id="{C98BA503-704E-54AA-9A53-807DA19C28DE}"/>
                </a:ext>
              </a:extLst>
            </p:cNvPr>
            <p:cNvGrpSpPr/>
            <p:nvPr/>
          </p:nvGrpSpPr>
          <p:grpSpPr>
            <a:xfrm>
              <a:off x="15403089" y="17685037"/>
              <a:ext cx="16309086" cy="10656570"/>
              <a:chOff x="8304657" y="15702915"/>
              <a:chExt cx="16309086" cy="10656570"/>
            </a:xfrm>
          </p:grpSpPr>
          <p:pic>
            <p:nvPicPr>
              <p:cNvPr id="23" name="Picture 22" descr="A map of the united states&#10;&#10;Description automatically generated">
                <a:extLst>
                  <a:ext uri="{FF2B5EF4-FFF2-40B4-BE49-F238E27FC236}">
                    <a16:creationId xmlns:a16="http://schemas.microsoft.com/office/drawing/2014/main" id="{FD6F5827-3C10-7617-2521-973EF52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6272" y="15706419"/>
                <a:ext cx="16305856" cy="10649562"/>
              </a:xfrm>
              <a:prstGeom prst="rect">
                <a:avLst/>
              </a:prstGeom>
            </p:spPr>
          </p:pic>
          <p:pic>
            <p:nvPicPr>
              <p:cNvPr id="21" name="Picture 20">
                <a:extLst>
                  <a:ext uri="{FF2B5EF4-FFF2-40B4-BE49-F238E27FC236}">
                    <a16:creationId xmlns:a16="http://schemas.microsoft.com/office/drawing/2014/main" id="{2920FB16-76B0-6718-39AB-8EF57191E4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4657" y="15702915"/>
                <a:ext cx="16309086" cy="10656570"/>
              </a:xfrm>
              <a:prstGeom prst="rect">
                <a:avLst/>
              </a:prstGeom>
            </p:spPr>
          </p:pic>
        </p:grpSp>
        <p:pic>
          <p:nvPicPr>
            <p:cNvPr id="6" name="Picture 5">
              <a:extLst>
                <a:ext uri="{FF2B5EF4-FFF2-40B4-BE49-F238E27FC236}">
                  <a16:creationId xmlns:a16="http://schemas.microsoft.com/office/drawing/2014/main" id="{631043B4-F266-2D8C-A9E6-427260CE8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36287" y="22747186"/>
              <a:ext cx="2778680" cy="2928020"/>
            </a:xfrm>
            <a:prstGeom prst="rect">
              <a:avLst/>
            </a:prstGeom>
          </p:spPr>
        </p:pic>
      </p:grpSp>
      <p:grpSp>
        <p:nvGrpSpPr>
          <p:cNvPr id="46" name="Group 45">
            <a:extLst>
              <a:ext uri="{FF2B5EF4-FFF2-40B4-BE49-F238E27FC236}">
                <a16:creationId xmlns:a16="http://schemas.microsoft.com/office/drawing/2014/main" id="{4D4BF098-06EA-F0ED-E8E6-9E2A6276C55E}"/>
              </a:ext>
            </a:extLst>
          </p:cNvPr>
          <p:cNvGrpSpPr/>
          <p:nvPr/>
        </p:nvGrpSpPr>
        <p:grpSpPr>
          <a:xfrm>
            <a:off x="7168296" y="17436145"/>
            <a:ext cx="7803583" cy="6543675"/>
            <a:chOff x="6495767" y="23550585"/>
            <a:chExt cx="7803583" cy="6543675"/>
          </a:xfrm>
        </p:grpSpPr>
        <p:pic>
          <p:nvPicPr>
            <p:cNvPr id="33" name="Graphic 32">
              <a:extLst>
                <a:ext uri="{FF2B5EF4-FFF2-40B4-BE49-F238E27FC236}">
                  <a16:creationId xmlns:a16="http://schemas.microsoft.com/office/drawing/2014/main" id="{D8B848A0-9B88-AB72-ABB6-F323DECD10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495767" y="23550585"/>
              <a:ext cx="6162675" cy="6543675"/>
            </a:xfrm>
            <a:prstGeom prst="rect">
              <a:avLst/>
            </a:prstGeom>
          </p:spPr>
        </p:pic>
        <p:sp>
          <p:nvSpPr>
            <p:cNvPr id="26" name="TextBox 25">
              <a:extLst>
                <a:ext uri="{FF2B5EF4-FFF2-40B4-BE49-F238E27FC236}">
                  <a16:creationId xmlns:a16="http://schemas.microsoft.com/office/drawing/2014/main" id="{971D740A-7C26-56AE-1500-6DA8C1FB7162}"/>
                </a:ext>
              </a:extLst>
            </p:cNvPr>
            <p:cNvSpPr txBox="1"/>
            <p:nvPr/>
          </p:nvSpPr>
          <p:spPr>
            <a:xfrm>
              <a:off x="8581284" y="23635367"/>
              <a:ext cx="1991639" cy="369332"/>
            </a:xfrm>
            <a:prstGeom prst="rect">
              <a:avLst/>
            </a:prstGeom>
            <a:noFill/>
          </p:spPr>
          <p:txBody>
            <a:bodyPr wrap="square" rtlCol="0">
              <a:spAutoFit/>
            </a:bodyPr>
            <a:lstStyle/>
            <a:p>
              <a:pPr algn="ctr"/>
              <a:r>
                <a:rPr lang="en-US" dirty="0"/>
                <a:t>Data Collection</a:t>
              </a:r>
            </a:p>
          </p:txBody>
        </p:sp>
        <p:sp>
          <p:nvSpPr>
            <p:cNvPr id="28" name="TextBox 27">
              <a:extLst>
                <a:ext uri="{FF2B5EF4-FFF2-40B4-BE49-F238E27FC236}">
                  <a16:creationId xmlns:a16="http://schemas.microsoft.com/office/drawing/2014/main" id="{B6E54B56-9CC2-24B5-4E3C-C8D0498AE332}"/>
                </a:ext>
              </a:extLst>
            </p:cNvPr>
            <p:cNvSpPr txBox="1"/>
            <p:nvPr/>
          </p:nvSpPr>
          <p:spPr>
            <a:xfrm>
              <a:off x="7854777" y="25312929"/>
              <a:ext cx="3432131" cy="369333"/>
            </a:xfrm>
            <a:prstGeom prst="rect">
              <a:avLst/>
            </a:prstGeom>
            <a:noFill/>
          </p:spPr>
          <p:txBody>
            <a:bodyPr wrap="square" rtlCol="0">
              <a:spAutoFit/>
            </a:bodyPr>
            <a:lstStyle/>
            <a:p>
              <a:pPr algn="ctr"/>
              <a:r>
                <a:rPr lang="en-US" dirty="0"/>
                <a:t>Preliminary Analysis</a:t>
              </a:r>
            </a:p>
          </p:txBody>
        </p:sp>
        <p:sp>
          <p:nvSpPr>
            <p:cNvPr id="34" name="TextBox 33">
              <a:extLst>
                <a:ext uri="{FF2B5EF4-FFF2-40B4-BE49-F238E27FC236}">
                  <a16:creationId xmlns:a16="http://schemas.microsoft.com/office/drawing/2014/main" id="{80A0DDDB-EEAB-1945-120D-8294488A7BFB}"/>
                </a:ext>
              </a:extLst>
            </p:cNvPr>
            <p:cNvSpPr txBox="1"/>
            <p:nvPr/>
          </p:nvSpPr>
          <p:spPr>
            <a:xfrm>
              <a:off x="8100319" y="24142051"/>
              <a:ext cx="1529960" cy="954107"/>
            </a:xfrm>
            <a:prstGeom prst="rect">
              <a:avLst/>
            </a:prstGeom>
            <a:noFill/>
          </p:spPr>
          <p:txBody>
            <a:bodyPr wrap="square" rtlCol="0">
              <a:spAutoFit/>
            </a:bodyPr>
            <a:lstStyle/>
            <a:p>
              <a:pPr algn="ctr"/>
              <a:r>
                <a:rPr lang="en-US" sz="1400" dirty="0"/>
                <a:t>Expansion Status, Heart Disease, Insurance Coverage</a:t>
              </a:r>
            </a:p>
          </p:txBody>
        </p:sp>
        <p:sp>
          <p:nvSpPr>
            <p:cNvPr id="35" name="TextBox 34">
              <a:extLst>
                <a:ext uri="{FF2B5EF4-FFF2-40B4-BE49-F238E27FC236}">
                  <a16:creationId xmlns:a16="http://schemas.microsoft.com/office/drawing/2014/main" id="{D7CA5375-0545-9170-D3E8-1D0AA450D27A}"/>
                </a:ext>
              </a:extLst>
            </p:cNvPr>
            <p:cNvSpPr txBox="1"/>
            <p:nvPr/>
          </p:nvSpPr>
          <p:spPr>
            <a:xfrm>
              <a:off x="9500502" y="24131735"/>
              <a:ext cx="1716067" cy="954107"/>
            </a:xfrm>
            <a:prstGeom prst="rect">
              <a:avLst/>
            </a:prstGeom>
            <a:noFill/>
          </p:spPr>
          <p:txBody>
            <a:bodyPr wrap="square" rtlCol="0">
              <a:spAutoFit/>
            </a:bodyPr>
            <a:lstStyle/>
            <a:p>
              <a:pPr algn="ctr"/>
              <a:r>
                <a:rPr lang="en-US" sz="1400" dirty="0"/>
                <a:t>Covariates:</a:t>
              </a:r>
            </a:p>
            <a:p>
              <a:pPr algn="ctr"/>
              <a:r>
                <a:rPr lang="en-US" sz="1400" dirty="0"/>
                <a:t>Population, Employment, Obesity, Income</a:t>
              </a:r>
            </a:p>
          </p:txBody>
        </p:sp>
        <p:sp>
          <p:nvSpPr>
            <p:cNvPr id="36" name="TextBox 35">
              <a:extLst>
                <a:ext uri="{FF2B5EF4-FFF2-40B4-BE49-F238E27FC236}">
                  <a16:creationId xmlns:a16="http://schemas.microsoft.com/office/drawing/2014/main" id="{C8A5B826-2637-5863-D9F6-A4291E9C433A}"/>
                </a:ext>
              </a:extLst>
            </p:cNvPr>
            <p:cNvSpPr txBox="1"/>
            <p:nvPr/>
          </p:nvSpPr>
          <p:spPr>
            <a:xfrm>
              <a:off x="7666885" y="25857941"/>
              <a:ext cx="1991639" cy="523220"/>
            </a:xfrm>
            <a:prstGeom prst="rect">
              <a:avLst/>
            </a:prstGeom>
            <a:noFill/>
          </p:spPr>
          <p:txBody>
            <a:bodyPr wrap="square" rtlCol="0">
              <a:spAutoFit/>
            </a:bodyPr>
            <a:lstStyle/>
            <a:p>
              <a:pPr algn="ctr"/>
              <a:r>
                <a:rPr lang="en-US" sz="1400" dirty="0"/>
                <a:t>Mapping Heart Disease &amp; Insurance</a:t>
              </a:r>
            </a:p>
          </p:txBody>
        </p:sp>
        <p:sp>
          <p:nvSpPr>
            <p:cNvPr id="37" name="TextBox 36">
              <a:extLst>
                <a:ext uri="{FF2B5EF4-FFF2-40B4-BE49-F238E27FC236}">
                  <a16:creationId xmlns:a16="http://schemas.microsoft.com/office/drawing/2014/main" id="{214AF3B2-28AB-A08A-596E-60D0293BD356}"/>
                </a:ext>
              </a:extLst>
            </p:cNvPr>
            <p:cNvSpPr txBox="1"/>
            <p:nvPr/>
          </p:nvSpPr>
          <p:spPr>
            <a:xfrm>
              <a:off x="9570841" y="25878148"/>
              <a:ext cx="1991639" cy="738664"/>
            </a:xfrm>
            <a:prstGeom prst="rect">
              <a:avLst/>
            </a:prstGeom>
            <a:noFill/>
          </p:spPr>
          <p:txBody>
            <a:bodyPr wrap="square" rtlCol="0">
              <a:spAutoFit/>
            </a:bodyPr>
            <a:lstStyle/>
            <a:p>
              <a:pPr algn="ctr"/>
              <a:r>
                <a:rPr lang="en-US" sz="1400" dirty="0"/>
                <a:t>Comparison by Grouping</a:t>
              </a:r>
            </a:p>
            <a:p>
              <a:pPr algn="ctr"/>
              <a:r>
                <a:rPr lang="en-US" sz="1400" dirty="0"/>
                <a:t>Social Factor Comparisons</a:t>
              </a:r>
            </a:p>
          </p:txBody>
        </p:sp>
        <p:sp>
          <p:nvSpPr>
            <p:cNvPr id="39" name="TextBox 38">
              <a:extLst>
                <a:ext uri="{FF2B5EF4-FFF2-40B4-BE49-F238E27FC236}">
                  <a16:creationId xmlns:a16="http://schemas.microsoft.com/office/drawing/2014/main" id="{7079AD76-8F05-8B28-E021-D45A9334565E}"/>
                </a:ext>
              </a:extLst>
            </p:cNvPr>
            <p:cNvSpPr txBox="1"/>
            <p:nvPr/>
          </p:nvSpPr>
          <p:spPr>
            <a:xfrm>
              <a:off x="7385051" y="26980844"/>
              <a:ext cx="4371582" cy="368214"/>
            </a:xfrm>
            <a:prstGeom prst="rect">
              <a:avLst/>
            </a:prstGeom>
            <a:noFill/>
          </p:spPr>
          <p:txBody>
            <a:bodyPr wrap="square" rtlCol="0">
              <a:spAutoFit/>
            </a:bodyPr>
            <a:lstStyle/>
            <a:p>
              <a:pPr algn="ctr"/>
              <a:r>
                <a:rPr lang="en-US" dirty="0">
                  <a:solidFill>
                    <a:schemeClr val="bg1"/>
                  </a:solidFill>
                </a:rPr>
                <a:t>National Causal Effect Analysis</a:t>
              </a:r>
            </a:p>
          </p:txBody>
        </p:sp>
        <p:sp>
          <p:nvSpPr>
            <p:cNvPr id="40" name="TextBox 39">
              <a:extLst>
                <a:ext uri="{FF2B5EF4-FFF2-40B4-BE49-F238E27FC236}">
                  <a16:creationId xmlns:a16="http://schemas.microsoft.com/office/drawing/2014/main" id="{348282DC-BD15-59B2-F88D-0A059474DD1D}"/>
                </a:ext>
              </a:extLst>
            </p:cNvPr>
            <p:cNvSpPr txBox="1"/>
            <p:nvPr/>
          </p:nvSpPr>
          <p:spPr>
            <a:xfrm>
              <a:off x="7253528" y="27519763"/>
              <a:ext cx="2438181" cy="523220"/>
            </a:xfrm>
            <a:prstGeom prst="rect">
              <a:avLst/>
            </a:prstGeom>
            <a:noFill/>
          </p:spPr>
          <p:txBody>
            <a:bodyPr wrap="square" rtlCol="0">
              <a:spAutoFit/>
            </a:bodyPr>
            <a:lstStyle/>
            <a:p>
              <a:pPr algn="ctr"/>
              <a:r>
                <a:rPr lang="en-US" sz="1400" dirty="0">
                  <a:solidFill>
                    <a:schemeClr val="bg1"/>
                  </a:solidFill>
                </a:rPr>
                <a:t>Two-stage Difference-in-Difference Regression</a:t>
              </a:r>
            </a:p>
          </p:txBody>
        </p:sp>
        <p:sp>
          <p:nvSpPr>
            <p:cNvPr id="41" name="TextBox 40">
              <a:extLst>
                <a:ext uri="{FF2B5EF4-FFF2-40B4-BE49-F238E27FC236}">
                  <a16:creationId xmlns:a16="http://schemas.microsoft.com/office/drawing/2014/main" id="{F251B8CC-AF5B-2BDF-A217-38E6034520FE}"/>
                </a:ext>
              </a:extLst>
            </p:cNvPr>
            <p:cNvSpPr txBox="1"/>
            <p:nvPr/>
          </p:nvSpPr>
          <p:spPr>
            <a:xfrm>
              <a:off x="9584367" y="27506633"/>
              <a:ext cx="2438181" cy="523220"/>
            </a:xfrm>
            <a:prstGeom prst="rect">
              <a:avLst/>
            </a:prstGeom>
            <a:noFill/>
          </p:spPr>
          <p:txBody>
            <a:bodyPr wrap="square" rtlCol="0">
              <a:spAutoFit/>
            </a:bodyPr>
            <a:lstStyle/>
            <a:p>
              <a:pPr algn="ctr"/>
              <a:r>
                <a:rPr lang="en-US" sz="1400" dirty="0">
                  <a:solidFill>
                    <a:schemeClr val="bg1"/>
                  </a:solidFill>
                </a:rPr>
                <a:t>Two-stage DID Grouped by Initial Insurance Coverage</a:t>
              </a:r>
            </a:p>
          </p:txBody>
        </p:sp>
        <p:sp>
          <p:nvSpPr>
            <p:cNvPr id="42" name="TextBox 41">
              <a:extLst>
                <a:ext uri="{FF2B5EF4-FFF2-40B4-BE49-F238E27FC236}">
                  <a16:creationId xmlns:a16="http://schemas.microsoft.com/office/drawing/2014/main" id="{21CB2217-847C-0A00-B1AA-8BD82B89CC9A}"/>
                </a:ext>
              </a:extLst>
            </p:cNvPr>
            <p:cNvSpPr txBox="1"/>
            <p:nvPr/>
          </p:nvSpPr>
          <p:spPr>
            <a:xfrm>
              <a:off x="6927850" y="28664540"/>
              <a:ext cx="5285983" cy="369332"/>
            </a:xfrm>
            <a:prstGeom prst="rect">
              <a:avLst/>
            </a:prstGeom>
            <a:noFill/>
          </p:spPr>
          <p:txBody>
            <a:bodyPr wrap="square" rtlCol="0">
              <a:spAutoFit/>
            </a:bodyPr>
            <a:lstStyle/>
            <a:p>
              <a:pPr algn="ctr"/>
              <a:r>
                <a:rPr lang="en-US" dirty="0">
                  <a:solidFill>
                    <a:schemeClr val="bg1"/>
                  </a:solidFill>
                </a:rPr>
                <a:t>Adjacent Cohorts Analysis</a:t>
              </a:r>
            </a:p>
          </p:txBody>
        </p:sp>
        <p:sp>
          <p:nvSpPr>
            <p:cNvPr id="43" name="TextBox 42">
              <a:extLst>
                <a:ext uri="{FF2B5EF4-FFF2-40B4-BE49-F238E27FC236}">
                  <a16:creationId xmlns:a16="http://schemas.microsoft.com/office/drawing/2014/main" id="{27E092F0-2088-785B-29D7-FAA0A9C3CDF5}"/>
                </a:ext>
              </a:extLst>
            </p:cNvPr>
            <p:cNvSpPr txBox="1"/>
            <p:nvPr/>
          </p:nvSpPr>
          <p:spPr>
            <a:xfrm>
              <a:off x="6752486" y="29255042"/>
              <a:ext cx="2948150" cy="307777"/>
            </a:xfrm>
            <a:prstGeom prst="rect">
              <a:avLst/>
            </a:prstGeom>
            <a:noFill/>
          </p:spPr>
          <p:txBody>
            <a:bodyPr wrap="square" rtlCol="0">
              <a:spAutoFit/>
            </a:bodyPr>
            <a:lstStyle/>
            <a:p>
              <a:pPr algn="ctr"/>
              <a:r>
                <a:rPr lang="en-US" sz="1400" dirty="0">
                  <a:solidFill>
                    <a:schemeClr val="bg1"/>
                  </a:solidFill>
                </a:rPr>
                <a:t>Preliminary Analysis: Plots &amp; Maps</a:t>
              </a:r>
            </a:p>
          </p:txBody>
        </p:sp>
        <p:sp>
          <p:nvSpPr>
            <p:cNvPr id="44" name="TextBox 43">
              <a:extLst>
                <a:ext uri="{FF2B5EF4-FFF2-40B4-BE49-F238E27FC236}">
                  <a16:creationId xmlns:a16="http://schemas.microsoft.com/office/drawing/2014/main" id="{559DC3F2-003D-88A1-584E-D2596A648AB4}"/>
                </a:ext>
              </a:extLst>
            </p:cNvPr>
            <p:cNvSpPr txBox="1"/>
            <p:nvPr/>
          </p:nvSpPr>
          <p:spPr>
            <a:xfrm>
              <a:off x="9602158" y="29218345"/>
              <a:ext cx="2948150" cy="523220"/>
            </a:xfrm>
            <a:prstGeom prst="rect">
              <a:avLst/>
            </a:prstGeom>
            <a:noFill/>
          </p:spPr>
          <p:txBody>
            <a:bodyPr wrap="square" rtlCol="0">
              <a:spAutoFit/>
            </a:bodyPr>
            <a:lstStyle/>
            <a:p>
              <a:pPr algn="ctr"/>
              <a:r>
                <a:rPr lang="en-US" sz="1400" dirty="0">
                  <a:solidFill>
                    <a:schemeClr val="bg1"/>
                  </a:solidFill>
                </a:rPr>
                <a:t>Regional Causal Effect Analysis</a:t>
              </a:r>
            </a:p>
            <a:p>
              <a:pPr algn="ctr"/>
              <a:r>
                <a:rPr lang="en-US" sz="1400" dirty="0">
                  <a:solidFill>
                    <a:schemeClr val="bg1"/>
                  </a:solidFill>
                </a:rPr>
                <a:t>w/ Synthetic Difference-in-Difference</a:t>
              </a:r>
            </a:p>
          </p:txBody>
        </p:sp>
        <p:pic>
          <p:nvPicPr>
            <p:cNvPr id="48" name="Picture 47">
              <a:extLst>
                <a:ext uri="{FF2B5EF4-FFF2-40B4-BE49-F238E27FC236}">
                  <a16:creationId xmlns:a16="http://schemas.microsoft.com/office/drawing/2014/main" id="{3FA16160-FAB5-C798-F21F-1E43F1B181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3061479" y="23550585"/>
              <a:ext cx="1237871" cy="6543675"/>
            </a:xfrm>
            <a:prstGeom prst="rect">
              <a:avLst/>
            </a:prstGeom>
          </p:spPr>
        </p:pic>
      </p:grpSp>
      <p:sp>
        <p:nvSpPr>
          <p:cNvPr id="50" name="Rectangle 49">
            <a:extLst>
              <a:ext uri="{FF2B5EF4-FFF2-40B4-BE49-F238E27FC236}">
                <a16:creationId xmlns:a16="http://schemas.microsoft.com/office/drawing/2014/main" id="{6B0A2D18-E0A3-5ECE-2AAB-4C64BCB88D56}"/>
              </a:ext>
            </a:extLst>
          </p:cNvPr>
          <p:cNvSpPr/>
          <p:nvPr/>
        </p:nvSpPr>
        <p:spPr>
          <a:xfrm>
            <a:off x="0" y="3747798"/>
            <a:ext cx="32918400" cy="344142"/>
          </a:xfrm>
          <a:prstGeom prst="rect">
            <a:avLst/>
          </a:prstGeom>
          <a:gradFill>
            <a:gsLst>
              <a:gs pos="0">
                <a:schemeClr val="accent4">
                  <a:lumMod val="60000"/>
                  <a:lumOff val="40000"/>
                </a:schemeClr>
              </a:gs>
              <a:gs pos="100000">
                <a:srgbClr val="002060"/>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DED90F-16CF-273A-BC5E-BC6DC10F65A0}"/>
              </a:ext>
            </a:extLst>
          </p:cNvPr>
          <p:cNvSpPr txBox="1"/>
          <p:nvPr/>
        </p:nvSpPr>
        <p:spPr>
          <a:xfrm>
            <a:off x="761999" y="566194"/>
            <a:ext cx="31394400" cy="1015663"/>
          </a:xfrm>
          <a:prstGeom prst="rect">
            <a:avLst/>
          </a:prstGeom>
          <a:noFill/>
        </p:spPr>
        <p:txBody>
          <a:bodyPr wrap="square" rtlCol="0">
            <a:spAutoFit/>
          </a:bodyPr>
          <a:lstStyle/>
          <a:p>
            <a:pPr algn="ctr"/>
            <a:r>
              <a:rPr lang="en-US" sz="60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Impact of the Affordable Care Act on Heart Disease Mortality in the United States</a:t>
            </a:r>
            <a:endParaRPr lang="en-US" sz="59500"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BBEC740C-CFB0-9CBC-55EA-EDB262EADFA8}"/>
              </a:ext>
            </a:extLst>
          </p:cNvPr>
          <p:cNvSpPr txBox="1"/>
          <p:nvPr/>
        </p:nvSpPr>
        <p:spPr>
          <a:xfrm>
            <a:off x="9165264" y="1720487"/>
            <a:ext cx="14587870" cy="1692771"/>
          </a:xfrm>
          <a:prstGeom prst="rect">
            <a:avLst/>
          </a:prstGeom>
          <a:noFill/>
        </p:spPr>
        <p:txBody>
          <a:bodyPr wrap="square" rtlCol="0">
            <a:spAutoFit/>
          </a:bodyPr>
          <a:lstStyle/>
          <a:p>
            <a:pPr algn="ctr"/>
            <a:r>
              <a:rPr lang="en-US" sz="4000" dirty="0">
                <a:latin typeface="Tahoma" panose="020B0604030504040204" pitchFamily="34" charset="0"/>
                <a:ea typeface="Tahoma" panose="020B0604030504040204" pitchFamily="34" charset="0"/>
                <a:cs typeface="Tahoma" panose="020B0604030504040204" pitchFamily="34" charset="0"/>
              </a:rPr>
              <a:t>Grady King and Srinivas Palanki</a:t>
            </a:r>
          </a:p>
          <a:p>
            <a:pPr algn="ctr"/>
            <a:r>
              <a:rPr lang="en-US" sz="3200" dirty="0">
                <a:latin typeface="Tahoma" panose="020B0604030504040204" pitchFamily="34" charset="0"/>
                <a:ea typeface="Tahoma" panose="020B0604030504040204" pitchFamily="34" charset="0"/>
                <a:cs typeface="Tahoma" panose="020B0604030504040204" pitchFamily="34" charset="0"/>
              </a:rPr>
              <a:t>Department of Chemical and Biomedical Engineering</a:t>
            </a:r>
            <a:br>
              <a:rPr lang="en-US" sz="3200" dirty="0">
                <a:latin typeface="Tahoma" panose="020B0604030504040204" pitchFamily="34" charset="0"/>
                <a:ea typeface="Tahoma" panose="020B0604030504040204" pitchFamily="34" charset="0"/>
                <a:cs typeface="Tahoma" panose="020B0604030504040204" pitchFamily="34" charset="0"/>
              </a:rPr>
            </a:br>
            <a:r>
              <a:rPr lang="en-US" sz="3200" dirty="0">
                <a:latin typeface="Tahoma" panose="020B0604030504040204" pitchFamily="34" charset="0"/>
                <a:ea typeface="Tahoma" panose="020B0604030504040204" pitchFamily="34" charset="0"/>
                <a:cs typeface="Tahoma" panose="020B0604030504040204" pitchFamily="34" charset="0"/>
              </a:rPr>
              <a:t>West Virginia University, Morgantown, West Virginia 26505, USA</a:t>
            </a:r>
          </a:p>
        </p:txBody>
      </p:sp>
      <p:pic>
        <p:nvPicPr>
          <p:cNvPr id="1026" name="Picture 2" descr="Text&#10;&#10;Description automatically generated">
            <a:extLst>
              <a:ext uri="{FF2B5EF4-FFF2-40B4-BE49-F238E27FC236}">
                <a16:creationId xmlns:a16="http://schemas.microsoft.com/office/drawing/2014/main" id="{4152FA4E-148D-20B8-0919-4811678BAA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25536" y="40138782"/>
            <a:ext cx="5267325" cy="16764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6D48E04-7CB2-189B-E4E7-AB98459B670A}"/>
              </a:ext>
            </a:extLst>
          </p:cNvPr>
          <p:cNvSpPr/>
          <p:nvPr/>
        </p:nvSpPr>
        <p:spPr>
          <a:xfrm>
            <a:off x="1382926" y="5132937"/>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Introduction</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pic>
        <p:nvPicPr>
          <p:cNvPr id="27" name="Picture 26" descr="Medicaid Expansion Status of US states">
            <a:extLst>
              <a:ext uri="{FF2B5EF4-FFF2-40B4-BE49-F238E27FC236}">
                <a16:creationId xmlns:a16="http://schemas.microsoft.com/office/drawing/2014/main" id="{DAA85F69-6E3E-E5F4-FF78-4F9AB1B8CE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5499" y="9625092"/>
            <a:ext cx="7595741" cy="4813394"/>
          </a:xfrm>
          <a:prstGeom prst="rect">
            <a:avLst/>
          </a:prstGeom>
        </p:spPr>
      </p:pic>
      <p:sp>
        <p:nvSpPr>
          <p:cNvPr id="29" name="TextBox 28">
            <a:extLst>
              <a:ext uri="{FF2B5EF4-FFF2-40B4-BE49-F238E27FC236}">
                <a16:creationId xmlns:a16="http://schemas.microsoft.com/office/drawing/2014/main" id="{48A6378D-8CD2-6D90-886D-149E7ED691B2}"/>
              </a:ext>
            </a:extLst>
          </p:cNvPr>
          <p:cNvSpPr txBox="1"/>
          <p:nvPr/>
        </p:nvSpPr>
        <p:spPr>
          <a:xfrm>
            <a:off x="6374266" y="8997052"/>
            <a:ext cx="7738205" cy="461665"/>
          </a:xfrm>
          <a:prstGeom prst="rect">
            <a:avLst/>
          </a:prstGeom>
          <a:noFill/>
        </p:spPr>
        <p:txBody>
          <a:bodyPr wrap="square" rtlCol="0">
            <a:spAutoFit/>
          </a:bodyPr>
          <a:lstStyle/>
          <a:p>
            <a:pPr algn="ctr"/>
            <a:r>
              <a:rPr lang="en-US" sz="2400" b="1" dirty="0">
                <a:latin typeface="Helvetica" panose="020B0604020202020204" pitchFamily="34" charset="0"/>
                <a:cs typeface="Helvetica" panose="020B0604020202020204" pitchFamily="34" charset="0"/>
              </a:rPr>
              <a:t>Figure 1: Medicaid Expansion Status of US States</a:t>
            </a:r>
          </a:p>
        </p:txBody>
      </p:sp>
      <p:sp>
        <p:nvSpPr>
          <p:cNvPr id="31" name="TextBox 30">
            <a:extLst>
              <a:ext uri="{FF2B5EF4-FFF2-40B4-BE49-F238E27FC236}">
                <a16:creationId xmlns:a16="http://schemas.microsoft.com/office/drawing/2014/main" id="{C1C71984-3D84-B767-70B3-809B0BC588C5}"/>
              </a:ext>
            </a:extLst>
          </p:cNvPr>
          <p:cNvSpPr txBox="1"/>
          <p:nvPr/>
        </p:nvSpPr>
        <p:spPr>
          <a:xfrm>
            <a:off x="1882584" y="6373881"/>
            <a:ext cx="12927753" cy="2677656"/>
          </a:xfrm>
          <a:prstGeom prst="rect">
            <a:avLst/>
          </a:prstGeom>
          <a:noFill/>
        </p:spPr>
        <p:txBody>
          <a:bodyPr wrap="square" rtlCol="0">
            <a:spAutoFit/>
          </a:bodyPr>
          <a:lstStyle/>
          <a:p>
            <a:r>
              <a:rPr lang="en-US" sz="2400" dirty="0">
                <a:latin typeface="Palatino Linotype" panose="02040502050505030304" pitchFamily="18" charset="0"/>
              </a:rPr>
              <a:t>The Affordable Care Act (ACA) and the Medicaid expansions since 2014 have increased health insurance coverage in the United States by over 35 million people. However, little analysis has been done on the impact of this policy change on individual chronic conditions. Critically, a Supreme Court case in 2012 (National Federation of Independent Business v. Sebelius) ruled that the federal government’s punishment for withdrawing from Medicaid expansions wasn’t constitutionally sound, meaning individual states can choose to not participate in the Medicaid expansions. </a:t>
            </a:r>
          </a:p>
        </p:txBody>
      </p:sp>
      <p:sp>
        <p:nvSpPr>
          <p:cNvPr id="32" name="TextBox 31">
            <a:extLst>
              <a:ext uri="{FF2B5EF4-FFF2-40B4-BE49-F238E27FC236}">
                <a16:creationId xmlns:a16="http://schemas.microsoft.com/office/drawing/2014/main" id="{E87EFBD1-B1A1-2C7C-DD49-0D9D9EBF98B1}"/>
              </a:ext>
            </a:extLst>
          </p:cNvPr>
          <p:cNvSpPr txBox="1"/>
          <p:nvPr/>
        </p:nvSpPr>
        <p:spPr>
          <a:xfrm>
            <a:off x="1882584" y="8995307"/>
            <a:ext cx="4197927" cy="5262979"/>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Nineteen states either expanded after 2018, or still have not expanded, as shown in Figure 1. Using county-level data from over 3000 counties, we investigated the impact of the Medicaid expansions on preventable cardiac deaths, comparing states that underwent Medicaid expansion and states that did not using a two-stage difference-in-difference regression model.</a:t>
            </a:r>
            <a:endParaRPr lang="en-US" sz="1600" dirty="0"/>
          </a:p>
        </p:txBody>
      </p:sp>
      <p:sp>
        <p:nvSpPr>
          <p:cNvPr id="45" name="Rectangle 44">
            <a:extLst>
              <a:ext uri="{FF2B5EF4-FFF2-40B4-BE49-F238E27FC236}">
                <a16:creationId xmlns:a16="http://schemas.microsoft.com/office/drawing/2014/main" id="{82B49D5D-43E9-270F-F39A-C27F7CEAE2BF}"/>
              </a:ext>
            </a:extLst>
          </p:cNvPr>
          <p:cNvSpPr/>
          <p:nvPr/>
        </p:nvSpPr>
        <p:spPr>
          <a:xfrm>
            <a:off x="1382926" y="15709268"/>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Methodology</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52" name="TextBox 51">
            <a:extLst>
              <a:ext uri="{FF2B5EF4-FFF2-40B4-BE49-F238E27FC236}">
                <a16:creationId xmlns:a16="http://schemas.microsoft.com/office/drawing/2014/main" id="{AF9AC0C0-3589-656E-9F1B-01D4AF23BF25}"/>
              </a:ext>
            </a:extLst>
          </p:cNvPr>
          <p:cNvSpPr txBox="1"/>
          <p:nvPr/>
        </p:nvSpPr>
        <p:spPr>
          <a:xfrm>
            <a:off x="1776298" y="16721578"/>
            <a:ext cx="7350468" cy="5109091"/>
          </a:xfrm>
          <a:prstGeom prst="rect">
            <a:avLst/>
          </a:prstGeom>
          <a:noFill/>
        </p:spPr>
        <p:txBody>
          <a:bodyPr wrap="square" rtlCol="0">
            <a:spAutoFit/>
          </a:bodyPr>
          <a:lstStyle/>
          <a:p>
            <a:r>
              <a:rPr lang="en-US" sz="1600" dirty="0">
                <a:latin typeface="Palatino Linotype" panose="02040502050505030304" pitchFamily="18" charset="0"/>
              </a:rPr>
              <a:t>Our national causal effect analysis primarily revolves around a staggered two-stage difference-in-difference regression to isolate the effect of the Medicaid expansions. The regression is based on this equation:</a:t>
            </a:r>
          </a:p>
          <a:p>
            <a:r>
              <a:rPr lang="en-US" sz="1600" b="0" i="1" u="none" strike="noStrike" dirty="0">
                <a:solidFill>
                  <a:srgbClr val="000000"/>
                </a:solidFill>
                <a:effectLst/>
                <a:latin typeface="Palatino Linotype" panose="02040502050505030304" pitchFamily="18" charset="0"/>
              </a:rPr>
              <a:t>				</a:t>
            </a:r>
            <a:r>
              <a:rPr lang="en-US" b="0" i="1" u="none" strike="noStrike" dirty="0" err="1">
                <a:solidFill>
                  <a:srgbClr val="000000"/>
                </a:solidFill>
                <a:effectLst/>
                <a:latin typeface="Palatino Linotype" panose="02040502050505030304" pitchFamily="18" charset="0"/>
              </a:rPr>
              <a:t>y</a:t>
            </a:r>
            <a:r>
              <a:rPr lang="en-US" b="0" i="1" u="none" strike="noStrike" baseline="-25000" dirty="0" err="1">
                <a:solidFill>
                  <a:srgbClr val="000000"/>
                </a:solidFill>
                <a:effectLst/>
                <a:latin typeface="Palatino Linotype" panose="02040502050505030304" pitchFamily="18" charset="0"/>
              </a:rPr>
              <a:t>cgt</a:t>
            </a:r>
            <a:r>
              <a:rPr lang="en-US" b="0" i="1" u="none" strike="noStrike" dirty="0">
                <a:solidFill>
                  <a:srgbClr val="000000"/>
                </a:solidFill>
                <a:effectLst/>
                <a:latin typeface="Palatino Linotype" panose="02040502050505030304" pitchFamily="18" charset="0"/>
              </a:rPr>
              <a:t> = µ</a:t>
            </a:r>
            <a:r>
              <a:rPr lang="en-US" b="0" i="1" u="none" strike="noStrike" baseline="-25000" dirty="0">
                <a:solidFill>
                  <a:srgbClr val="000000"/>
                </a:solidFill>
                <a:effectLst/>
                <a:latin typeface="Palatino Linotype" panose="02040502050505030304" pitchFamily="18" charset="0"/>
              </a:rPr>
              <a:t>g</a:t>
            </a:r>
            <a:r>
              <a:rPr lang="en-US" b="0" i="1" u="none" strike="noStrike" dirty="0">
                <a:solidFill>
                  <a:srgbClr val="000000"/>
                </a:solidFill>
                <a:effectLst/>
                <a:latin typeface="Palatino Linotype" panose="02040502050505030304" pitchFamily="18" charset="0"/>
              </a:rPr>
              <a:t> + </a:t>
            </a:r>
            <a:r>
              <a:rPr lang="el-GR" b="0" i="1" u="none" strike="noStrike" dirty="0">
                <a:solidFill>
                  <a:srgbClr val="000000"/>
                </a:solidFill>
                <a:effectLst/>
                <a:latin typeface="Palatino Linotype" panose="02040502050505030304" pitchFamily="18" charset="0"/>
              </a:rPr>
              <a:t>η</a:t>
            </a:r>
            <a:r>
              <a:rPr lang="en-US" b="0" i="1" u="none" strike="noStrike" baseline="-25000" dirty="0">
                <a:solidFill>
                  <a:srgbClr val="000000"/>
                </a:solidFill>
                <a:effectLst/>
                <a:latin typeface="Palatino Linotype" panose="02040502050505030304" pitchFamily="18" charset="0"/>
              </a:rPr>
              <a:t>t</a:t>
            </a:r>
            <a:r>
              <a:rPr lang="en-US" b="0" i="1" u="none" strike="noStrike" dirty="0">
                <a:solidFill>
                  <a:srgbClr val="000000"/>
                </a:solidFill>
                <a:effectLst/>
                <a:latin typeface="Palatino Linotype" panose="02040502050505030304" pitchFamily="18" charset="0"/>
              </a:rPr>
              <a:t> + </a:t>
            </a:r>
            <a:r>
              <a:rPr lang="el-GR" b="0" i="1" u="none" strike="noStrike" dirty="0">
                <a:solidFill>
                  <a:srgbClr val="000000"/>
                </a:solidFill>
                <a:effectLst/>
                <a:latin typeface="Palatino Linotype" panose="02040502050505030304" pitchFamily="18" charset="0"/>
              </a:rPr>
              <a:t>τ</a:t>
            </a:r>
            <a:r>
              <a:rPr lang="en-US" b="0" i="1" u="none" strike="noStrike" baseline="-25000" dirty="0" err="1">
                <a:solidFill>
                  <a:srgbClr val="000000"/>
                </a:solidFill>
                <a:effectLst/>
                <a:latin typeface="Palatino Linotype" panose="02040502050505030304" pitchFamily="18" charset="0"/>
              </a:rPr>
              <a:t>gt</a:t>
            </a:r>
            <a:r>
              <a:rPr lang="en-US" b="0" i="1" u="none" strike="noStrike" dirty="0">
                <a:solidFill>
                  <a:srgbClr val="000000"/>
                </a:solidFill>
                <a:effectLst/>
                <a:latin typeface="Palatino Linotype" panose="02040502050505030304" pitchFamily="18" charset="0"/>
              </a:rPr>
              <a:t> </a:t>
            </a:r>
            <a:r>
              <a:rPr lang="en-US" b="0" i="1" u="none" strike="noStrike" dirty="0" err="1">
                <a:solidFill>
                  <a:srgbClr val="000000"/>
                </a:solidFill>
                <a:effectLst/>
                <a:latin typeface="Palatino Linotype" panose="02040502050505030304" pitchFamily="18" charset="0"/>
              </a:rPr>
              <a:t>D</a:t>
            </a:r>
            <a:r>
              <a:rPr lang="en-US" b="0" i="1" u="none" strike="noStrike" baseline="-25000" dirty="0" err="1">
                <a:solidFill>
                  <a:srgbClr val="000000"/>
                </a:solidFill>
                <a:effectLst/>
                <a:latin typeface="Palatino Linotype" panose="02040502050505030304" pitchFamily="18" charset="0"/>
              </a:rPr>
              <a:t>gt</a:t>
            </a:r>
            <a:r>
              <a:rPr lang="en-US" b="0" i="1" u="none" strike="noStrike" dirty="0">
                <a:solidFill>
                  <a:srgbClr val="000000"/>
                </a:solidFill>
                <a:effectLst/>
                <a:latin typeface="Palatino Linotype" panose="02040502050505030304" pitchFamily="18" charset="0"/>
              </a:rPr>
              <a:t> + </a:t>
            </a:r>
            <a:r>
              <a:rPr lang="el-GR" b="0" i="1" u="none" strike="noStrike" dirty="0">
                <a:solidFill>
                  <a:srgbClr val="000000"/>
                </a:solidFill>
                <a:effectLst/>
                <a:latin typeface="Palatino Linotype" panose="02040502050505030304" pitchFamily="18" charset="0"/>
              </a:rPr>
              <a:t>ε</a:t>
            </a:r>
            <a:r>
              <a:rPr lang="en-US" b="0" i="1" u="none" strike="noStrike" baseline="-25000" dirty="0" err="1">
                <a:solidFill>
                  <a:srgbClr val="000000"/>
                </a:solidFill>
                <a:effectLst/>
                <a:latin typeface="Palatino Linotype" panose="02040502050505030304" pitchFamily="18" charset="0"/>
              </a:rPr>
              <a:t>cgt</a:t>
            </a:r>
            <a:r>
              <a:rPr lang="en-US" b="0" i="0" u="none" strike="noStrike" dirty="0">
                <a:solidFill>
                  <a:srgbClr val="000000"/>
                </a:solidFill>
                <a:effectLst/>
                <a:latin typeface="Palatino Linotype" panose="02040502050505030304" pitchFamily="18" charset="0"/>
              </a:rPr>
              <a:t> </a:t>
            </a:r>
          </a:p>
          <a:p>
            <a:endParaRPr lang="en-US" sz="1600" b="0" i="0" u="none" strike="noStrike" dirty="0">
              <a:solidFill>
                <a:srgbClr val="000000"/>
              </a:solidFill>
              <a:effectLst/>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a:p>
            <a:endParaRPr lang="en-US" sz="1600" dirty="0">
              <a:solidFill>
                <a:srgbClr val="000000"/>
              </a:solidFill>
              <a:latin typeface="Palatino Linotype" panose="02040502050505030304" pitchFamily="18" charset="0"/>
            </a:endParaRPr>
          </a:p>
        </p:txBody>
      </p:sp>
      <p:sp>
        <p:nvSpPr>
          <p:cNvPr id="61" name="Rectangle 60">
            <a:extLst>
              <a:ext uri="{FF2B5EF4-FFF2-40B4-BE49-F238E27FC236}">
                <a16:creationId xmlns:a16="http://schemas.microsoft.com/office/drawing/2014/main" id="{E0776D57-EFEC-69E6-AA66-70B59DD2CA46}"/>
              </a:ext>
            </a:extLst>
          </p:cNvPr>
          <p:cNvSpPr/>
          <p:nvPr/>
        </p:nvSpPr>
        <p:spPr>
          <a:xfrm>
            <a:off x="1399638" y="25967069"/>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Preliminary Analysis</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1024" name="TextBox 1023">
            <a:extLst>
              <a:ext uri="{FF2B5EF4-FFF2-40B4-BE49-F238E27FC236}">
                <a16:creationId xmlns:a16="http://schemas.microsoft.com/office/drawing/2014/main" id="{23B069DA-1D3E-4B80-6275-BB7F4D2EF3FC}"/>
              </a:ext>
            </a:extLst>
          </p:cNvPr>
          <p:cNvSpPr txBox="1"/>
          <p:nvPr/>
        </p:nvSpPr>
        <p:spPr>
          <a:xfrm>
            <a:off x="1596107" y="29073051"/>
            <a:ext cx="8042561" cy="3693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Figure 2: % Change in Heart Disease Mortality, 2010 to 2018</a:t>
            </a:r>
          </a:p>
        </p:txBody>
      </p:sp>
      <p:sp>
        <p:nvSpPr>
          <p:cNvPr id="1025" name="TextBox 1024">
            <a:extLst>
              <a:ext uri="{FF2B5EF4-FFF2-40B4-BE49-F238E27FC236}">
                <a16:creationId xmlns:a16="http://schemas.microsoft.com/office/drawing/2014/main" id="{98D18E58-7E2C-ECEA-DF25-858D6CF12ADE}"/>
              </a:ext>
            </a:extLst>
          </p:cNvPr>
          <p:cNvSpPr txBox="1"/>
          <p:nvPr/>
        </p:nvSpPr>
        <p:spPr>
          <a:xfrm>
            <a:off x="1569213" y="34727661"/>
            <a:ext cx="8628213" cy="3693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Figure 3: % Change in Health Insurance Coverage, 2010 to 2018</a:t>
            </a:r>
          </a:p>
        </p:txBody>
      </p:sp>
      <p:sp>
        <p:nvSpPr>
          <p:cNvPr id="1030" name="Rectangle 1029">
            <a:extLst>
              <a:ext uri="{FF2B5EF4-FFF2-40B4-BE49-F238E27FC236}">
                <a16:creationId xmlns:a16="http://schemas.microsoft.com/office/drawing/2014/main" id="{5FECC2AC-F161-F947-0F58-ECFE74D9C885}"/>
              </a:ext>
            </a:extLst>
          </p:cNvPr>
          <p:cNvSpPr/>
          <p:nvPr/>
        </p:nvSpPr>
        <p:spPr>
          <a:xfrm>
            <a:off x="17838813" y="6082160"/>
            <a:ext cx="13716000" cy="21091356"/>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1" name="Rectangle 1030">
            <a:extLst>
              <a:ext uri="{FF2B5EF4-FFF2-40B4-BE49-F238E27FC236}">
                <a16:creationId xmlns:a16="http://schemas.microsoft.com/office/drawing/2014/main" id="{C75B19C4-52E3-EACD-7C75-215C05D3D6B9}"/>
              </a:ext>
            </a:extLst>
          </p:cNvPr>
          <p:cNvSpPr/>
          <p:nvPr/>
        </p:nvSpPr>
        <p:spPr>
          <a:xfrm>
            <a:off x="17838813" y="5121999"/>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Results</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1032" name="Rectangle 1031">
            <a:extLst>
              <a:ext uri="{FF2B5EF4-FFF2-40B4-BE49-F238E27FC236}">
                <a16:creationId xmlns:a16="http://schemas.microsoft.com/office/drawing/2014/main" id="{A92C4F7D-5F99-D56C-474A-0838880D8808}"/>
              </a:ext>
            </a:extLst>
          </p:cNvPr>
          <p:cNvSpPr/>
          <p:nvPr/>
        </p:nvSpPr>
        <p:spPr>
          <a:xfrm>
            <a:off x="18753213" y="6410850"/>
            <a:ext cx="11887200" cy="914400"/>
          </a:xfrm>
          <a:prstGeom prst="rect">
            <a:avLst/>
          </a:prstGeom>
          <a:solidFill>
            <a:srgbClr val="004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Helvetica" panose="020B0604020202020204" pitchFamily="34" charset="0"/>
                <a:ea typeface="Tahoma" panose="020B0604030504040204" pitchFamily="34" charset="0"/>
                <a:cs typeface="Helvetica" panose="020B0604020202020204" pitchFamily="34" charset="0"/>
              </a:rPr>
              <a:t>National Causal Effect Analysis</a:t>
            </a:r>
            <a:endParaRPr lang="en-US" sz="6000"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1035" name="Rectangle 1034">
            <a:extLst>
              <a:ext uri="{FF2B5EF4-FFF2-40B4-BE49-F238E27FC236}">
                <a16:creationId xmlns:a16="http://schemas.microsoft.com/office/drawing/2014/main" id="{A55F164B-F0E2-5C97-EF7D-03C983CFA6C7}"/>
              </a:ext>
            </a:extLst>
          </p:cNvPr>
          <p:cNvSpPr/>
          <p:nvPr/>
        </p:nvSpPr>
        <p:spPr>
          <a:xfrm>
            <a:off x="18647704" y="17065898"/>
            <a:ext cx="11887200" cy="914400"/>
          </a:xfrm>
          <a:prstGeom prst="rect">
            <a:avLst/>
          </a:prstGeom>
          <a:solidFill>
            <a:srgbClr val="004D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Helvetica" panose="020B0604020202020204" pitchFamily="34" charset="0"/>
                <a:ea typeface="Tahoma" panose="020B0604030504040204" pitchFamily="34" charset="0"/>
                <a:cs typeface="Helvetica" panose="020B0604020202020204" pitchFamily="34" charset="0"/>
              </a:rPr>
              <a:t>Adjacent Cohorts Analysis</a:t>
            </a:r>
            <a:endParaRPr lang="en-US" sz="6000"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sp>
        <p:nvSpPr>
          <p:cNvPr id="1038" name="Rectangle 1037">
            <a:extLst>
              <a:ext uri="{FF2B5EF4-FFF2-40B4-BE49-F238E27FC236}">
                <a16:creationId xmlns:a16="http://schemas.microsoft.com/office/drawing/2014/main" id="{1C4CB441-CD53-50F0-E22A-3A44EC8AB97F}"/>
              </a:ext>
            </a:extLst>
          </p:cNvPr>
          <p:cNvSpPr/>
          <p:nvPr/>
        </p:nvSpPr>
        <p:spPr>
          <a:xfrm>
            <a:off x="17799625" y="29088391"/>
            <a:ext cx="13716000" cy="6400800"/>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9" name="Rectangle 1038">
            <a:extLst>
              <a:ext uri="{FF2B5EF4-FFF2-40B4-BE49-F238E27FC236}">
                <a16:creationId xmlns:a16="http://schemas.microsoft.com/office/drawing/2014/main" id="{79645537-D08F-4312-6042-E83DD6067375}"/>
              </a:ext>
            </a:extLst>
          </p:cNvPr>
          <p:cNvSpPr/>
          <p:nvPr/>
        </p:nvSpPr>
        <p:spPr>
          <a:xfrm>
            <a:off x="17799625" y="28141878"/>
            <a:ext cx="13716000" cy="9144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Helvetica" panose="020B0604020202020204" pitchFamily="34" charset="0"/>
                <a:ea typeface="Tahoma" panose="020B0604030504040204" pitchFamily="34" charset="0"/>
                <a:cs typeface="Helvetica" panose="020B0604020202020204" pitchFamily="34" charset="0"/>
              </a:rPr>
              <a:t>Discussion &amp; Conclusions</a:t>
            </a:r>
            <a:endParaRPr lang="en-US" sz="7200" b="1" dirty="0">
              <a:solidFill>
                <a:schemeClr val="bg1"/>
              </a:solidFill>
              <a:latin typeface="Helvetica" panose="020B0604020202020204" pitchFamily="34" charset="0"/>
              <a:ea typeface="Tahoma" panose="020B0604030504040204" pitchFamily="34" charset="0"/>
              <a:cs typeface="Helvetica" panose="020B0604020202020204" pitchFamily="34" charset="0"/>
            </a:endParaRPr>
          </a:p>
        </p:txBody>
      </p:sp>
      <p:pic>
        <p:nvPicPr>
          <p:cNvPr id="1043" name="Picture 1042" descr="Average Heart Disease Mortality of Insurance County-Cohort Groups">
            <a:extLst>
              <a:ext uri="{FF2B5EF4-FFF2-40B4-BE49-F238E27FC236}">
                <a16:creationId xmlns:a16="http://schemas.microsoft.com/office/drawing/2014/main" id="{947D1B8E-1C80-2287-6996-C0FBDFF1D248}"/>
              </a:ext>
            </a:extLst>
          </p:cNvPr>
          <p:cNvPicPr>
            <a:picLocks noChangeAspect="1"/>
          </p:cNvPicPr>
          <p:nvPr/>
        </p:nvPicPr>
        <p:blipFill rotWithShape="1">
          <a:blip r:embed="rId12">
            <a:extLst>
              <a:ext uri="{28A0092B-C50C-407E-A947-70E740481C1C}">
                <a14:useLocalDpi xmlns:a14="http://schemas.microsoft.com/office/drawing/2010/main" val="0"/>
              </a:ext>
            </a:extLst>
          </a:blip>
          <a:srcRect t="5003"/>
          <a:stretch/>
        </p:blipFill>
        <p:spPr>
          <a:xfrm>
            <a:off x="9163581" y="35502465"/>
            <a:ext cx="5497399" cy="2997269"/>
          </a:xfrm>
          <a:prstGeom prst="rect">
            <a:avLst/>
          </a:prstGeom>
          <a:ln>
            <a:solidFill>
              <a:schemeClr val="tx1"/>
            </a:solidFill>
            <a:prstDash val="lgDashDot"/>
          </a:ln>
        </p:spPr>
      </p:pic>
      <p:grpSp>
        <p:nvGrpSpPr>
          <p:cNvPr id="1642" name="Group 1641">
            <a:extLst>
              <a:ext uri="{FF2B5EF4-FFF2-40B4-BE49-F238E27FC236}">
                <a16:creationId xmlns:a16="http://schemas.microsoft.com/office/drawing/2014/main" id="{D7FC92DF-B5FA-7522-D466-C2939BCD0B7A}"/>
              </a:ext>
            </a:extLst>
          </p:cNvPr>
          <p:cNvGrpSpPr/>
          <p:nvPr/>
        </p:nvGrpSpPr>
        <p:grpSpPr>
          <a:xfrm>
            <a:off x="17797946" y="36093096"/>
            <a:ext cx="4963647" cy="3429000"/>
            <a:chOff x="17797946" y="36093096"/>
            <a:chExt cx="6640781" cy="3429000"/>
          </a:xfrm>
        </p:grpSpPr>
        <p:grpSp>
          <p:nvGrpSpPr>
            <p:cNvPr id="59" name="Group 58">
              <a:extLst>
                <a:ext uri="{FF2B5EF4-FFF2-40B4-BE49-F238E27FC236}">
                  <a16:creationId xmlns:a16="http://schemas.microsoft.com/office/drawing/2014/main" id="{4857F7BF-CD56-DBE4-7DB5-47C04A1B87F3}"/>
                </a:ext>
              </a:extLst>
            </p:cNvPr>
            <p:cNvGrpSpPr/>
            <p:nvPr/>
          </p:nvGrpSpPr>
          <p:grpSpPr>
            <a:xfrm>
              <a:off x="17797946" y="36093096"/>
              <a:ext cx="6640781" cy="3429000"/>
              <a:chOff x="17545381" y="33647606"/>
              <a:chExt cx="6858000" cy="3429000"/>
            </a:xfrm>
          </p:grpSpPr>
          <p:sp>
            <p:nvSpPr>
              <p:cNvPr id="56" name="Rectangle 55">
                <a:extLst>
                  <a:ext uri="{FF2B5EF4-FFF2-40B4-BE49-F238E27FC236}">
                    <a16:creationId xmlns:a16="http://schemas.microsoft.com/office/drawing/2014/main" id="{C8D4ABC8-671C-826C-131F-5F1892E73C72}"/>
                  </a:ext>
                </a:extLst>
              </p:cNvPr>
              <p:cNvSpPr/>
              <p:nvPr/>
            </p:nvSpPr>
            <p:spPr>
              <a:xfrm>
                <a:off x="17545381" y="34333406"/>
                <a:ext cx="6858000" cy="2743200"/>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8F68D512-8912-4D62-0DF1-15C04C0E7CDB}"/>
                  </a:ext>
                </a:extLst>
              </p:cNvPr>
              <p:cNvSpPr/>
              <p:nvPr/>
            </p:nvSpPr>
            <p:spPr>
              <a:xfrm>
                <a:off x="17545381" y="33647606"/>
                <a:ext cx="6858000" cy="6858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Helvetica" panose="020B0604020202020204" pitchFamily="34" charset="0"/>
                    <a:ea typeface="Tahoma" panose="020B0604030504040204" pitchFamily="34" charset="0"/>
                    <a:cs typeface="Helvetica" panose="020B0604020202020204" pitchFamily="34" charset="0"/>
                  </a:rPr>
                  <a:t>Acknowledgements</a:t>
                </a:r>
              </a:p>
            </p:txBody>
          </p:sp>
        </p:grpSp>
        <p:sp>
          <p:nvSpPr>
            <p:cNvPr id="1066" name="TextBox 1065">
              <a:extLst>
                <a:ext uri="{FF2B5EF4-FFF2-40B4-BE49-F238E27FC236}">
                  <a16:creationId xmlns:a16="http://schemas.microsoft.com/office/drawing/2014/main" id="{A7BBFA52-A47F-5897-48DB-1A8D5247CCDF}"/>
                </a:ext>
              </a:extLst>
            </p:cNvPr>
            <p:cNvSpPr txBox="1"/>
            <p:nvPr/>
          </p:nvSpPr>
          <p:spPr>
            <a:xfrm>
              <a:off x="18288000" y="37217445"/>
              <a:ext cx="5759355"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Kyle Butts for assistance with DID methodologies</a:t>
              </a:r>
            </a:p>
            <a:p>
              <a:pPr marL="285750" indent="-285750">
                <a:buFont typeface="Wingdings" panose="05000000000000000000" pitchFamily="2" charset="2"/>
                <a:buChar char="Ø"/>
              </a:pPr>
              <a:r>
                <a:rPr lang="en-US" dirty="0"/>
                <a:t>Wren King for supporting me throughout the project and suggesting some methodology additions</a:t>
              </a:r>
            </a:p>
          </p:txBody>
        </p:sp>
      </p:grpSp>
      <p:grpSp>
        <p:nvGrpSpPr>
          <p:cNvPr id="1643" name="Group 1642">
            <a:extLst>
              <a:ext uri="{FF2B5EF4-FFF2-40B4-BE49-F238E27FC236}">
                <a16:creationId xmlns:a16="http://schemas.microsoft.com/office/drawing/2014/main" id="{9CBADC8A-BE0E-A55A-8A01-9FF84E9AAAC7}"/>
              </a:ext>
            </a:extLst>
          </p:cNvPr>
          <p:cNvGrpSpPr/>
          <p:nvPr/>
        </p:nvGrpSpPr>
        <p:grpSpPr>
          <a:xfrm>
            <a:off x="23127885" y="36093096"/>
            <a:ext cx="8400804" cy="3676594"/>
            <a:chOff x="24887907" y="36093096"/>
            <a:chExt cx="6640781" cy="3676594"/>
          </a:xfrm>
        </p:grpSpPr>
        <p:grpSp>
          <p:nvGrpSpPr>
            <p:cNvPr id="58" name="Group 57">
              <a:extLst>
                <a:ext uri="{FF2B5EF4-FFF2-40B4-BE49-F238E27FC236}">
                  <a16:creationId xmlns:a16="http://schemas.microsoft.com/office/drawing/2014/main" id="{F2953575-8CAF-02DF-5B96-3632007BFA22}"/>
                </a:ext>
              </a:extLst>
            </p:cNvPr>
            <p:cNvGrpSpPr/>
            <p:nvPr/>
          </p:nvGrpSpPr>
          <p:grpSpPr>
            <a:xfrm>
              <a:off x="24887907" y="36093096"/>
              <a:ext cx="6640781" cy="3429000"/>
              <a:chOff x="24852560" y="33647606"/>
              <a:chExt cx="6858000" cy="3429000"/>
            </a:xfrm>
          </p:grpSpPr>
          <p:sp>
            <p:nvSpPr>
              <p:cNvPr id="54" name="Rectangle 53">
                <a:extLst>
                  <a:ext uri="{FF2B5EF4-FFF2-40B4-BE49-F238E27FC236}">
                    <a16:creationId xmlns:a16="http://schemas.microsoft.com/office/drawing/2014/main" id="{9E54A499-FDD1-EF7A-2093-C9CB52229851}"/>
                  </a:ext>
                </a:extLst>
              </p:cNvPr>
              <p:cNvSpPr/>
              <p:nvPr/>
            </p:nvSpPr>
            <p:spPr>
              <a:xfrm>
                <a:off x="24852560" y="34333406"/>
                <a:ext cx="6858000" cy="2743200"/>
              </a:xfrm>
              <a:prstGeom prst="rect">
                <a:avLst/>
              </a:prstGeom>
              <a:solidFill>
                <a:srgbClr val="EFF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E01EAAAF-FE95-8698-303C-CA9065A8790D}"/>
                  </a:ext>
                </a:extLst>
              </p:cNvPr>
              <p:cNvSpPr/>
              <p:nvPr/>
            </p:nvSpPr>
            <p:spPr>
              <a:xfrm>
                <a:off x="24852560" y="33647606"/>
                <a:ext cx="6858000" cy="685800"/>
              </a:xfrm>
              <a:prstGeom prst="rect">
                <a:avLst/>
              </a:prstGeom>
              <a:solidFill>
                <a:srgbClr val="002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Helvetica" panose="020B0604020202020204" pitchFamily="34" charset="0"/>
                    <a:ea typeface="Tahoma" panose="020B0604030504040204" pitchFamily="34" charset="0"/>
                    <a:cs typeface="Helvetica" panose="020B0604020202020204" pitchFamily="34" charset="0"/>
                  </a:rPr>
                  <a:t>Citations</a:t>
                </a:r>
              </a:p>
            </p:txBody>
          </p:sp>
        </p:grpSp>
        <p:sp>
          <p:nvSpPr>
            <p:cNvPr id="1067" name="TextBox 1066">
              <a:extLst>
                <a:ext uri="{FF2B5EF4-FFF2-40B4-BE49-F238E27FC236}">
                  <a16:creationId xmlns:a16="http://schemas.microsoft.com/office/drawing/2014/main" id="{F0D725F3-35A6-5587-213D-205F7C23276E}"/>
                </a:ext>
              </a:extLst>
            </p:cNvPr>
            <p:cNvSpPr txBox="1"/>
            <p:nvPr/>
          </p:nvSpPr>
          <p:spPr>
            <a:xfrm>
              <a:off x="25045686" y="36799646"/>
              <a:ext cx="6366179" cy="2970044"/>
            </a:xfrm>
            <a:prstGeom prst="rect">
              <a:avLst/>
            </a:prstGeom>
            <a:noFill/>
          </p:spPr>
          <p:txBody>
            <a:bodyPr wrap="square" rtlCol="0">
              <a:spAutoFit/>
            </a:bodyPr>
            <a:lstStyle/>
            <a:p>
              <a:pPr indent="-457200"/>
              <a:r>
                <a:rPr lang="en-US" sz="1100" dirty="0">
                  <a:latin typeface="Palatino Linotype" panose="02040502050505030304" pitchFamily="18" charset="0"/>
                </a:rPr>
                <a:t>Papers/Figures:</a:t>
              </a:r>
            </a:p>
            <a:p>
              <a:pPr indent="-457200"/>
              <a:r>
                <a:rPr lang="en-US" sz="1100" dirty="0">
                  <a:effectLst/>
                  <a:latin typeface="Palatino Linotype" panose="02040502050505030304" pitchFamily="18" charset="0"/>
                </a:rPr>
                <a:t>Garthwaite, C., Graves, J., Gross, T., </a:t>
              </a:r>
              <a:r>
                <a:rPr lang="en-US" sz="1100" dirty="0" err="1">
                  <a:effectLst/>
                  <a:latin typeface="Palatino Linotype" panose="02040502050505030304" pitchFamily="18" charset="0"/>
                </a:rPr>
                <a:t>Karaca</a:t>
              </a:r>
              <a:r>
                <a:rPr lang="en-US" sz="1100" dirty="0">
                  <a:effectLst/>
                  <a:latin typeface="Palatino Linotype" panose="02040502050505030304" pitchFamily="18" charset="0"/>
                </a:rPr>
                <a:t>, Z., </a:t>
              </a:r>
              <a:r>
                <a:rPr lang="en-US" sz="1100" dirty="0" err="1">
                  <a:effectLst/>
                  <a:latin typeface="Palatino Linotype" panose="02040502050505030304" pitchFamily="18" charset="0"/>
                </a:rPr>
                <a:t>Marone</a:t>
              </a:r>
              <a:r>
                <a:rPr lang="en-US" sz="1100" dirty="0">
                  <a:effectLst/>
                  <a:latin typeface="Palatino Linotype" panose="02040502050505030304" pitchFamily="18" charset="0"/>
                </a:rPr>
                <a:t>, V., &amp; </a:t>
              </a:r>
              <a:r>
                <a:rPr lang="en-US" sz="1100" dirty="0" err="1">
                  <a:effectLst/>
                  <a:latin typeface="Palatino Linotype" panose="02040502050505030304" pitchFamily="18" charset="0"/>
                </a:rPr>
                <a:t>Notowidigdo</a:t>
              </a:r>
              <a:r>
                <a:rPr lang="en-US" sz="1100" dirty="0">
                  <a:effectLst/>
                  <a:latin typeface="Palatino Linotype" panose="02040502050505030304" pitchFamily="18" charset="0"/>
                </a:rPr>
                <a:t>, M. (2019). All </a:t>
              </a:r>
              <a:r>
                <a:rPr lang="en-US" sz="1100" dirty="0">
                  <a:latin typeface="Palatino Linotype" panose="02040502050505030304" pitchFamily="18" charset="0"/>
                </a:rPr>
                <a:t>M</a:t>
              </a:r>
              <a:r>
                <a:rPr lang="en-US" sz="1100" dirty="0">
                  <a:effectLst/>
                  <a:latin typeface="Palatino Linotype" panose="02040502050505030304" pitchFamily="18" charset="0"/>
                </a:rPr>
                <a:t>edicaid expansions are not created equal: The geography and targeting of the Affordable Care Act</a:t>
              </a:r>
              <a:r>
                <a:rPr lang="en-US" sz="1100" i="1" dirty="0">
                  <a:effectLst/>
                  <a:latin typeface="Palatino Linotype" panose="02040502050505030304" pitchFamily="18" charset="0"/>
                </a:rPr>
                <a:t>.</a:t>
              </a:r>
              <a:r>
                <a:rPr lang="en-US" sz="1100" dirty="0">
                  <a:effectLst/>
                  <a:latin typeface="Palatino Linotype" panose="02040502050505030304" pitchFamily="18" charset="0"/>
                </a:rPr>
                <a:t> </a:t>
              </a:r>
              <a:r>
                <a:rPr lang="en-US" sz="1100" i="1" dirty="0">
                  <a:latin typeface="Palatino Linotype" panose="02040502050505030304" pitchFamily="18" charset="0"/>
                </a:rPr>
                <a:t>Brookings Papers on Economic Activity, 2019(</a:t>
              </a:r>
              <a:r>
                <a:rPr lang="en-US" sz="1100" dirty="0">
                  <a:latin typeface="Palatino Linotype" panose="02040502050505030304" pitchFamily="18" charset="0"/>
                </a:rPr>
                <a:t>2</a:t>
              </a:r>
              <a:r>
                <a:rPr lang="en-US" sz="1100" i="1" dirty="0">
                  <a:latin typeface="Palatino Linotype" panose="02040502050505030304" pitchFamily="18" charset="0"/>
                </a:rPr>
                <a:t>), </a:t>
              </a:r>
              <a:r>
                <a:rPr lang="en-US" sz="1100" dirty="0">
                  <a:latin typeface="Palatino Linotype" panose="02040502050505030304" pitchFamily="18" charset="0"/>
                </a:rPr>
                <a:t>1-92</a:t>
              </a:r>
              <a:r>
                <a:rPr lang="en-US" sz="1100" i="1" dirty="0">
                  <a:latin typeface="Palatino Linotype" panose="02040502050505030304" pitchFamily="18" charset="0"/>
                </a:rPr>
                <a:t>.</a:t>
              </a:r>
            </a:p>
            <a:p>
              <a:pPr indent="-457200"/>
              <a:r>
                <a:rPr lang="en-US" sz="1100" dirty="0">
                  <a:effectLst/>
                  <a:latin typeface="Palatino Linotype" panose="02040502050505030304" pitchFamily="18" charset="0"/>
                </a:rPr>
                <a:t>Palanki, R., </a:t>
              </a:r>
              <a:r>
                <a:rPr lang="en-US" sz="1100" dirty="0" err="1">
                  <a:effectLst/>
                  <a:latin typeface="Palatino Linotype" panose="02040502050505030304" pitchFamily="18" charset="0"/>
                </a:rPr>
                <a:t>Chamarthy</a:t>
              </a:r>
              <a:r>
                <a:rPr lang="en-US" sz="1100" dirty="0">
                  <a:effectLst/>
                  <a:latin typeface="Palatino Linotype" panose="02040502050505030304" pitchFamily="18" charset="0"/>
                </a:rPr>
                <a:t>, S., &amp; Palanki, S. (2021). Impact of the Affordable Care Act on diabetes diagnoses in the United States: A 	county-level analysis. </a:t>
              </a:r>
              <a:r>
                <a:rPr lang="en-US" sz="1100" i="1" dirty="0">
                  <a:effectLst/>
                  <a:latin typeface="Palatino Linotype" panose="02040502050505030304" pitchFamily="18" charset="0"/>
                </a:rPr>
                <a:t>Economic Affairs</a:t>
              </a:r>
              <a:r>
                <a:rPr lang="en-US" sz="1100" dirty="0">
                  <a:effectLst/>
                  <a:latin typeface="Palatino Linotype" panose="02040502050505030304" pitchFamily="18" charset="0"/>
                </a:rPr>
                <a:t>, </a:t>
              </a:r>
              <a:r>
                <a:rPr lang="en-US" sz="1100" i="1" dirty="0">
                  <a:effectLst/>
                  <a:latin typeface="Palatino Linotype" panose="02040502050505030304" pitchFamily="18" charset="0"/>
                </a:rPr>
                <a:t>41</a:t>
              </a:r>
              <a:r>
                <a:rPr lang="en-US" sz="1100" dirty="0">
                  <a:effectLst/>
                  <a:latin typeface="Palatino Linotype" panose="02040502050505030304" pitchFamily="18" charset="0"/>
                </a:rPr>
                <a:t>(1), 111–122. </a:t>
              </a:r>
            </a:p>
            <a:p>
              <a:pPr indent="-457200"/>
              <a:r>
                <a:rPr lang="en-US" sz="1100" dirty="0">
                  <a:effectLst/>
                  <a:latin typeface="Palatino Linotype" panose="02040502050505030304" pitchFamily="18" charset="0"/>
                </a:rPr>
                <a:t>Black, B., Hollingsworth, A., Nunes, L., &amp; Simon, K. (2019). Simulated power analyses for observational studies: An application to the Affordable Care Act </a:t>
              </a:r>
              <a:r>
                <a:rPr lang="en-US" sz="1100" dirty="0">
                  <a:latin typeface="Palatino Linotype" panose="02040502050505030304" pitchFamily="18" charset="0"/>
                </a:rPr>
                <a:t>M</a:t>
              </a:r>
              <a:r>
                <a:rPr lang="en-US" sz="1100" dirty="0">
                  <a:effectLst/>
                  <a:latin typeface="Palatino Linotype" panose="02040502050505030304" pitchFamily="18" charset="0"/>
                </a:rPr>
                <a:t>edicaid expansion. </a:t>
              </a:r>
              <a:r>
                <a:rPr lang="en-US" sz="1100" i="1" dirty="0">
                  <a:effectLst/>
                  <a:latin typeface="Palatino Linotype" panose="02040502050505030304" pitchFamily="18" charset="0"/>
                </a:rPr>
                <a:t>Journal of Public Economics, 213.</a:t>
              </a:r>
            </a:p>
            <a:p>
              <a:pPr indent="-457200"/>
              <a:r>
                <a:rPr lang="en-US" sz="1100" dirty="0">
                  <a:effectLst/>
                  <a:latin typeface="Palatino Linotype" panose="02040502050505030304" pitchFamily="18" charset="0"/>
                </a:rPr>
                <a:t>KFF. (2023, July 3). </a:t>
              </a:r>
              <a:r>
                <a:rPr lang="en-US" sz="1100" i="1" dirty="0">
                  <a:effectLst/>
                  <a:latin typeface="Palatino Linotype" panose="02040502050505030304" pitchFamily="18" charset="0"/>
                </a:rPr>
                <a:t>Status of State Medicaid Expansion Decisions: Interactive Map</a:t>
              </a:r>
              <a:r>
                <a:rPr lang="en-US" sz="1100" dirty="0">
                  <a:effectLst/>
                  <a:latin typeface="Palatino Linotype" panose="02040502050505030304" pitchFamily="18" charset="0"/>
                </a:rPr>
                <a:t>. </a:t>
              </a:r>
              <a:r>
                <a:rPr lang="en-US" sz="1100" dirty="0">
                  <a:latin typeface="Palatino Linotype" panose="02040502050505030304" pitchFamily="18" charset="0"/>
                </a:rPr>
                <a:t>https://www.kff.org/medicaid/issue-	</a:t>
              </a:r>
              <a:r>
                <a:rPr lang="en-US" sz="1100" dirty="0">
                  <a:effectLst/>
                  <a:latin typeface="Palatino Linotype" panose="02040502050505030304" pitchFamily="18" charset="0"/>
                </a:rPr>
                <a:t>brief/status-of-state-</a:t>
              </a:r>
              <a:r>
                <a:rPr lang="en-US" sz="1100" dirty="0" err="1">
                  <a:effectLst/>
                  <a:latin typeface="Palatino Linotype" panose="02040502050505030304" pitchFamily="18" charset="0"/>
                </a:rPr>
                <a:t>medicaid</a:t>
              </a:r>
              <a:r>
                <a:rPr lang="en-US" sz="1100" dirty="0">
                  <a:effectLst/>
                  <a:latin typeface="Palatino Linotype" panose="02040502050505030304" pitchFamily="18" charset="0"/>
                </a:rPr>
                <a:t>-expansion-decisions-interactive-map/</a:t>
              </a:r>
              <a:endParaRPr lang="en-US" sz="1100" dirty="0">
                <a:latin typeface="Palatino Linotype" panose="02040502050505030304" pitchFamily="18" charset="0"/>
              </a:endParaRPr>
            </a:p>
            <a:p>
              <a:pPr indent="-457200"/>
              <a:r>
                <a:rPr lang="en-US" sz="1100" dirty="0">
                  <a:latin typeface="Palatino Linotype" panose="02040502050505030304" pitchFamily="18" charset="0"/>
                </a:rPr>
                <a:t>R packages:</a:t>
              </a:r>
            </a:p>
            <a:p>
              <a:pPr indent="-457200"/>
              <a:r>
                <a:rPr lang="en-US" sz="1100" dirty="0">
                  <a:latin typeface="Palatino Linotype" panose="02040502050505030304" pitchFamily="18" charset="0"/>
                </a:rPr>
                <a:t>Di Lorenzo P (2023). _</a:t>
              </a:r>
              <a:r>
                <a:rPr lang="en-US" sz="1100" dirty="0" err="1">
                  <a:latin typeface="Palatino Linotype" panose="02040502050505030304" pitchFamily="18" charset="0"/>
                </a:rPr>
                <a:t>usmap</a:t>
              </a:r>
              <a:r>
                <a:rPr lang="en-US" sz="1100" dirty="0">
                  <a:latin typeface="Palatino Linotype" panose="02040502050505030304" pitchFamily="18" charset="0"/>
                </a:rPr>
                <a:t>: US Maps Including Alaska and Hawaii_. R package version 0.6.2.</a:t>
              </a:r>
            </a:p>
            <a:p>
              <a:pPr indent="-457200"/>
              <a:r>
                <a:rPr lang="en-US" sz="1100" dirty="0">
                  <a:latin typeface="Palatino Linotype" panose="02040502050505030304" pitchFamily="18" charset="0"/>
                </a:rPr>
                <a:t>R Core Team (2023). R: A language and environment for statistical computing. R Foundation for Statistical Computing, 	</a:t>
              </a:r>
            </a:p>
            <a:p>
              <a:pPr indent="-457200"/>
              <a:r>
                <a:rPr lang="en-US" sz="1100" dirty="0">
                  <a:latin typeface="Palatino Linotype" panose="02040502050505030304" pitchFamily="18" charset="0"/>
                </a:rPr>
                <a:t>	Vienna, Austria. </a:t>
              </a:r>
            </a:p>
            <a:p>
              <a:pPr indent="-457200"/>
              <a:r>
                <a:rPr lang="en-US" sz="1100" dirty="0">
                  <a:latin typeface="Palatino Linotype" panose="02040502050505030304" pitchFamily="18" charset="0"/>
                </a:rPr>
                <a:t>Butts, Kyle (2021).  did2s: Two-Stage Difference-in-Differences Following Gardner (2021). R package version 1.0.2.</a:t>
              </a:r>
            </a:p>
            <a:p>
              <a:pPr indent="-457200"/>
              <a:r>
                <a:rPr lang="en-US" sz="1100" dirty="0" err="1">
                  <a:latin typeface="Palatino Linotype" panose="02040502050505030304" pitchFamily="18" charset="0"/>
                </a:rPr>
                <a:t>Arkhangelsky</a:t>
              </a:r>
              <a:r>
                <a:rPr lang="en-US" sz="1100" dirty="0">
                  <a:latin typeface="Palatino Linotype" panose="02040502050505030304" pitchFamily="18" charset="0"/>
                </a:rPr>
                <a:t> D (2023). _</a:t>
              </a:r>
              <a:r>
                <a:rPr lang="en-US" sz="1100" dirty="0" err="1">
                  <a:latin typeface="Palatino Linotype" panose="02040502050505030304" pitchFamily="18" charset="0"/>
                </a:rPr>
                <a:t>synthdid</a:t>
              </a:r>
              <a:r>
                <a:rPr lang="en-US" sz="1100" dirty="0">
                  <a:latin typeface="Palatino Linotype" panose="02040502050505030304" pitchFamily="18" charset="0"/>
                </a:rPr>
                <a:t>: Synthetic Difference-in-Difference Estimation_. R package version 0.0.9.</a:t>
              </a:r>
            </a:p>
            <a:p>
              <a:pPr indent="-457200"/>
              <a:endParaRPr lang="en-US" sz="1100" dirty="0"/>
            </a:p>
            <a:p>
              <a:pPr indent="-457200"/>
              <a:endParaRPr lang="en-US" sz="1100" dirty="0">
                <a:effectLst/>
              </a:endParaRPr>
            </a:p>
          </p:txBody>
        </p:sp>
      </p:grpSp>
      <p:pic>
        <p:nvPicPr>
          <p:cNvPr id="1053" name="Picture 1052">
            <a:extLst>
              <a:ext uri="{FF2B5EF4-FFF2-40B4-BE49-F238E27FC236}">
                <a16:creationId xmlns:a16="http://schemas.microsoft.com/office/drawing/2014/main" id="{E1B7FB4A-715F-A358-DD83-D4B40CC1092D}"/>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5797" b="90761" l="6386" r="89405">
                        <a14:foregroundMark x1="38026" y1="9239" x2="38026" y2="9239"/>
                        <a14:foregroundMark x1="40493" y1="8696" x2="40493" y2="8696"/>
                        <a14:foregroundMark x1="42961" y1="6159" x2="42961" y2="6159"/>
                        <a14:foregroundMark x1="6531" y1="13768" x2="6531" y2="13768"/>
                        <a14:foregroundMark x1="60813" y1="90761" x2="60813" y2="90761"/>
                      </a14:backgroundRemoval>
                    </a14:imgEffect>
                  </a14:imgLayer>
                </a14:imgProps>
              </a:ext>
            </a:extLst>
          </a:blip>
          <a:stretch>
            <a:fillRect/>
          </a:stretch>
        </p:blipFill>
        <p:spPr>
          <a:xfrm>
            <a:off x="27548920" y="20728149"/>
            <a:ext cx="3268356" cy="2618479"/>
          </a:xfrm>
          <a:prstGeom prst="rect">
            <a:avLst/>
          </a:prstGeom>
        </p:spPr>
      </p:pic>
      <p:pic>
        <p:nvPicPr>
          <p:cNvPr id="1055" name="Picture 1054">
            <a:extLst>
              <a:ext uri="{FF2B5EF4-FFF2-40B4-BE49-F238E27FC236}">
                <a16:creationId xmlns:a16="http://schemas.microsoft.com/office/drawing/2014/main" id="{7390991F-548A-3D81-4241-DC079F928C38}"/>
              </a:ext>
            </a:extLst>
          </p:cNvPr>
          <p:cNvPicPr>
            <a:picLocks noChangeAspect="1"/>
          </p:cNvPicPr>
          <p:nvPr/>
        </p:nvPicPr>
        <p:blipFill>
          <a:blip r:embed="rId15"/>
          <a:stretch>
            <a:fillRect/>
          </a:stretch>
        </p:blipFill>
        <p:spPr>
          <a:xfrm>
            <a:off x="27420397" y="23327094"/>
            <a:ext cx="3200911" cy="2281419"/>
          </a:xfrm>
          <a:prstGeom prst="rect">
            <a:avLst/>
          </a:prstGeom>
        </p:spPr>
      </p:pic>
      <p:pic>
        <p:nvPicPr>
          <p:cNvPr id="1057" name="Picture 1056">
            <a:extLst>
              <a:ext uri="{FF2B5EF4-FFF2-40B4-BE49-F238E27FC236}">
                <a16:creationId xmlns:a16="http://schemas.microsoft.com/office/drawing/2014/main" id="{F4A5C47C-DA94-3890-4665-DA1A191B85FC}"/>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5546" b="90756" l="6173" r="89712">
                        <a14:foregroundMark x1="8368" y1="21513" x2="8368" y2="21513"/>
                        <a14:foregroundMark x1="7270" y1="13782" x2="7819" y2="5882"/>
                        <a14:foregroundMark x1="6173" y1="5882" x2="6173" y2="5882"/>
                        <a14:foregroundMark x1="46639" y1="90756" x2="46639" y2="90756"/>
                      </a14:backgroundRemoval>
                    </a14:imgEffect>
                  </a14:imgLayer>
                </a14:imgProps>
              </a:ext>
            </a:extLst>
          </a:blip>
          <a:stretch>
            <a:fillRect/>
          </a:stretch>
        </p:blipFill>
        <p:spPr>
          <a:xfrm>
            <a:off x="24162778" y="20822194"/>
            <a:ext cx="3020352" cy="2465170"/>
          </a:xfrm>
          <a:prstGeom prst="rect">
            <a:avLst/>
          </a:prstGeom>
        </p:spPr>
      </p:pic>
      <p:pic>
        <p:nvPicPr>
          <p:cNvPr id="1059" name="Picture 1058">
            <a:extLst>
              <a:ext uri="{FF2B5EF4-FFF2-40B4-BE49-F238E27FC236}">
                <a16:creationId xmlns:a16="http://schemas.microsoft.com/office/drawing/2014/main" id="{21282107-AA96-915D-9EF2-360F5525BAF1}"/>
              </a:ext>
            </a:extLst>
          </p:cNvPr>
          <p:cNvPicPr>
            <a:picLocks noChangeAspect="1"/>
          </p:cNvPicPr>
          <p:nvPr/>
        </p:nvPicPr>
        <p:blipFill>
          <a:blip r:embed="rId18"/>
          <a:stretch>
            <a:fillRect/>
          </a:stretch>
        </p:blipFill>
        <p:spPr>
          <a:xfrm>
            <a:off x="23750017" y="23309391"/>
            <a:ext cx="3228111" cy="2316825"/>
          </a:xfrm>
          <a:prstGeom prst="rect">
            <a:avLst/>
          </a:prstGeom>
        </p:spPr>
      </p:pic>
      <p:pic>
        <p:nvPicPr>
          <p:cNvPr id="1061" name="Picture 1060">
            <a:extLst>
              <a:ext uri="{FF2B5EF4-FFF2-40B4-BE49-F238E27FC236}">
                <a16:creationId xmlns:a16="http://schemas.microsoft.com/office/drawing/2014/main" id="{5692690E-D045-0812-094A-D3DBD37161D2}"/>
              </a:ext>
            </a:extLst>
          </p:cNvPr>
          <p:cNvPicPr>
            <a:picLocks noChangeAspect="1"/>
          </p:cNvPicPr>
          <p:nvPr/>
        </p:nvPicPr>
        <p:blipFill>
          <a:blip r:embed="rId19"/>
          <a:stretch>
            <a:fillRect/>
          </a:stretch>
        </p:blipFill>
        <p:spPr>
          <a:xfrm>
            <a:off x="20059829" y="23307075"/>
            <a:ext cx="3242302" cy="2321457"/>
          </a:xfrm>
          <a:prstGeom prst="rect">
            <a:avLst/>
          </a:prstGeom>
        </p:spPr>
      </p:pic>
      <p:pic>
        <p:nvPicPr>
          <p:cNvPr id="1063" name="Picture 1062">
            <a:extLst>
              <a:ext uri="{FF2B5EF4-FFF2-40B4-BE49-F238E27FC236}">
                <a16:creationId xmlns:a16="http://schemas.microsoft.com/office/drawing/2014/main" id="{170987AD-3946-A108-322C-FE5950EF6ED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9843" b="89764" l="2491" r="89913">
                        <a14:foregroundMark x1="8593" y1="42913" x2="8593" y2="42913"/>
                        <a14:foregroundMark x1="7472" y1="25591" x2="7472" y2="25591"/>
                        <a14:foregroundMark x1="4234" y1="72441" x2="4234" y2="72441"/>
                        <a14:foregroundMark x1="2491" y1="75984" x2="2491" y2="75984"/>
                        <a14:foregroundMark x1="27771" y1="86614" x2="27771" y2="86614"/>
                        <a14:foregroundMark x1="9714" y1="15354" x2="9714" y2="15354"/>
                      </a14:backgroundRemoval>
                    </a14:imgEffect>
                  </a14:imgLayer>
                </a14:imgProps>
              </a:ext>
            </a:extLst>
          </a:blip>
          <a:stretch>
            <a:fillRect/>
          </a:stretch>
        </p:blipFill>
        <p:spPr>
          <a:xfrm>
            <a:off x="20104552" y="21166690"/>
            <a:ext cx="4075678" cy="1289193"/>
          </a:xfrm>
          <a:prstGeom prst="rect">
            <a:avLst/>
          </a:prstGeom>
        </p:spPr>
      </p:pic>
      <p:sp>
        <p:nvSpPr>
          <p:cNvPr id="1073" name="TextBox 1072">
            <a:extLst>
              <a:ext uri="{FF2B5EF4-FFF2-40B4-BE49-F238E27FC236}">
                <a16:creationId xmlns:a16="http://schemas.microsoft.com/office/drawing/2014/main" id="{A2CB55E2-9619-307C-3155-3405A9CF8BC3}"/>
              </a:ext>
            </a:extLst>
          </p:cNvPr>
          <p:cNvSpPr txBox="1"/>
          <p:nvPr/>
        </p:nvSpPr>
        <p:spPr>
          <a:xfrm>
            <a:off x="27354192" y="20253923"/>
            <a:ext cx="3258386" cy="373101"/>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Increased Mortality</a:t>
            </a:r>
          </a:p>
        </p:txBody>
      </p:sp>
      <p:sp>
        <p:nvSpPr>
          <p:cNvPr id="1074" name="TextBox 1073">
            <a:extLst>
              <a:ext uri="{FF2B5EF4-FFF2-40B4-BE49-F238E27FC236}">
                <a16:creationId xmlns:a16="http://schemas.microsoft.com/office/drawing/2014/main" id="{FFDEDF33-7C63-4ADB-9722-EB1E3A329ED7}"/>
              </a:ext>
            </a:extLst>
          </p:cNvPr>
          <p:cNvSpPr txBox="1"/>
          <p:nvPr/>
        </p:nvSpPr>
        <p:spPr>
          <a:xfrm>
            <a:off x="23647789" y="20253923"/>
            <a:ext cx="3258386" cy="373101"/>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Neutral Effect</a:t>
            </a:r>
          </a:p>
        </p:txBody>
      </p:sp>
      <p:sp>
        <p:nvSpPr>
          <p:cNvPr id="1075" name="TextBox 1074">
            <a:extLst>
              <a:ext uri="{FF2B5EF4-FFF2-40B4-BE49-F238E27FC236}">
                <a16:creationId xmlns:a16="http://schemas.microsoft.com/office/drawing/2014/main" id="{6581ACE8-762E-E6BC-FBFA-85D00F912592}"/>
              </a:ext>
            </a:extLst>
          </p:cNvPr>
          <p:cNvSpPr txBox="1"/>
          <p:nvPr/>
        </p:nvSpPr>
        <p:spPr>
          <a:xfrm>
            <a:off x="20006109" y="20253923"/>
            <a:ext cx="3258386" cy="461665"/>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Decreased Mortality</a:t>
            </a:r>
          </a:p>
        </p:txBody>
      </p:sp>
      <p:pic>
        <p:nvPicPr>
          <p:cNvPr id="1077" name="Picture 1076">
            <a:extLst>
              <a:ext uri="{FF2B5EF4-FFF2-40B4-BE49-F238E27FC236}">
                <a16:creationId xmlns:a16="http://schemas.microsoft.com/office/drawing/2014/main" id="{F42DCB42-64F1-B0C7-8C31-8959E28D5A43}"/>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6365" b="89958" l="9339" r="89689">
                        <a14:foregroundMark x1="9533" y1="13720" x2="9533" y2="13720"/>
                        <a14:foregroundMark x1="37743" y1="6365" x2="37743" y2="6365"/>
                        <a14:foregroundMark x1="51362" y1="89816" x2="51362" y2="89816"/>
                      </a14:backgroundRemoval>
                    </a14:imgEffect>
                  </a14:imgLayer>
                </a14:imgProps>
              </a:ext>
            </a:extLst>
          </a:blip>
          <a:stretch>
            <a:fillRect/>
          </a:stretch>
        </p:blipFill>
        <p:spPr>
          <a:xfrm>
            <a:off x="28060731" y="25942448"/>
            <a:ext cx="828521" cy="1139618"/>
          </a:xfrm>
          <a:prstGeom prst="rect">
            <a:avLst/>
          </a:prstGeom>
        </p:spPr>
      </p:pic>
      <p:pic>
        <p:nvPicPr>
          <p:cNvPr id="1079" name="Picture 1078">
            <a:extLst>
              <a:ext uri="{FF2B5EF4-FFF2-40B4-BE49-F238E27FC236}">
                <a16:creationId xmlns:a16="http://schemas.microsoft.com/office/drawing/2014/main" id="{4675C2CA-BE82-2F83-1D29-6D91A5732092}"/>
              </a:ext>
            </a:extLst>
          </p:cNvPr>
          <p:cNvPicPr>
            <a:picLocks noChangeAspect="1"/>
          </p:cNvPicPr>
          <p:nvPr/>
        </p:nvPicPr>
        <p:blipFill>
          <a:blip r:embed="rId24"/>
          <a:stretch>
            <a:fillRect/>
          </a:stretch>
        </p:blipFill>
        <p:spPr>
          <a:xfrm>
            <a:off x="29870586" y="25867237"/>
            <a:ext cx="1684228" cy="1204222"/>
          </a:xfrm>
          <a:prstGeom prst="rect">
            <a:avLst/>
          </a:prstGeom>
        </p:spPr>
      </p:pic>
      <p:pic>
        <p:nvPicPr>
          <p:cNvPr id="1081" name="Picture 1080">
            <a:extLst>
              <a:ext uri="{FF2B5EF4-FFF2-40B4-BE49-F238E27FC236}">
                <a16:creationId xmlns:a16="http://schemas.microsoft.com/office/drawing/2014/main" id="{4E121BA4-5226-C21D-645A-737738DDA335}"/>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972" b="89744" l="7840" r="91568">
                        <a14:foregroundMark x1="7988" y1="81766" x2="7988" y2="81766"/>
                        <a14:foregroundMark x1="91568" y1="25071" x2="91568" y2="25071"/>
                        <a14:foregroundMark x1="86391" y1="10541" x2="86391" y2="10541"/>
                        <a14:foregroundMark x1="86391" y1="10541" x2="86391" y2="10541"/>
                        <a14:foregroundMark x1="89941" y1="38462" x2="89941" y2="38462"/>
                      </a14:backgroundRemoval>
                    </a14:imgEffect>
                  </a14:imgLayer>
                </a14:imgProps>
              </a:ext>
            </a:extLst>
          </a:blip>
          <a:stretch>
            <a:fillRect/>
          </a:stretch>
        </p:blipFill>
        <p:spPr>
          <a:xfrm>
            <a:off x="20076324" y="26099942"/>
            <a:ext cx="1170403" cy="607709"/>
          </a:xfrm>
          <a:prstGeom prst="rect">
            <a:avLst/>
          </a:prstGeom>
        </p:spPr>
      </p:pic>
      <p:pic>
        <p:nvPicPr>
          <p:cNvPr id="1083" name="Picture 1082">
            <a:extLst>
              <a:ext uri="{FF2B5EF4-FFF2-40B4-BE49-F238E27FC236}">
                <a16:creationId xmlns:a16="http://schemas.microsoft.com/office/drawing/2014/main" id="{C720E02D-81E5-E655-70D4-B5F00FCAA30F}"/>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218" b="89665" l="7749" r="97294">
                        <a14:foregroundMark x1="7995" y1="9497" x2="7995" y2="9497"/>
                        <a14:foregroundMark x1="93358" y1="26816" x2="93358" y2="26816"/>
                        <a14:foregroundMark x1="97294" y1="21229" x2="97294" y2="21229"/>
                        <a14:foregroundMark x1="61009" y1="10056" x2="61009" y2="10056"/>
                      </a14:backgroundRemoval>
                    </a14:imgEffect>
                  </a14:imgLayer>
                </a14:imgProps>
              </a:ext>
            </a:extLst>
          </a:blip>
          <a:stretch>
            <a:fillRect/>
          </a:stretch>
        </p:blipFill>
        <p:spPr>
          <a:xfrm>
            <a:off x="21927852" y="26123222"/>
            <a:ext cx="1274344" cy="561150"/>
          </a:xfrm>
          <a:prstGeom prst="rect">
            <a:avLst/>
          </a:prstGeom>
        </p:spPr>
      </p:pic>
      <p:pic>
        <p:nvPicPr>
          <p:cNvPr id="1085" name="Picture 1084">
            <a:extLst>
              <a:ext uri="{FF2B5EF4-FFF2-40B4-BE49-F238E27FC236}">
                <a16:creationId xmlns:a16="http://schemas.microsoft.com/office/drawing/2014/main" id="{304EBE8D-0675-9866-A0EF-A408B7269962}"/>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767" b="96842" l="8882" r="94408">
                        <a14:foregroundMark x1="17270" y1="14436" x2="17270" y2="14436"/>
                        <a14:foregroundMark x1="62500" y1="22406" x2="62500" y2="22406"/>
                        <a14:foregroundMark x1="92270" y1="67820" x2="92270" y2="67820"/>
                        <a14:foregroundMark x1="92270" y1="76241" x2="92270" y2="76241"/>
                        <a14:foregroundMark x1="90789" y1="89323" x2="90789" y2="89323"/>
                        <a14:foregroundMark x1="91447" y1="89323" x2="91447" y2="89323"/>
                        <a14:foregroundMark x1="92928" y1="85865" x2="92928" y2="84511"/>
                        <a14:foregroundMark x1="79441" y1="91579" x2="79441" y2="91579"/>
                        <a14:foregroundMark x1="67270" y1="87669" x2="65789" y2="87218"/>
                        <a14:foregroundMark x1="12171" y1="44962" x2="19243" y2="12632"/>
                        <a14:foregroundMark x1="19243" y1="12632" x2="54112" y2="12782"/>
                        <a14:foregroundMark x1="54112" y1="12782" x2="78125" y2="22707"/>
                        <a14:foregroundMark x1="78125" y1="22707" x2="78454" y2="49925"/>
                        <a14:foregroundMark x1="78454" y1="49925" x2="75329" y2="51729"/>
                        <a14:foregroundMark x1="41941" y1="23759" x2="24342" y2="28571"/>
                        <a14:foregroundMark x1="24342" y1="28571" x2="54605" y2="23008"/>
                        <a14:foregroundMark x1="54605" y1="23008" x2="52303" y2="31128"/>
                        <a14:foregroundMark x1="52303" y1="31128" x2="34704" y2="38647"/>
                        <a14:foregroundMark x1="34704" y1="38647" x2="49507" y2="35038"/>
                        <a14:foregroundMark x1="49507" y1="35038" x2="58553" y2="41353"/>
                        <a14:foregroundMark x1="58553" y1="41353" x2="72697" y2="47368"/>
                        <a14:foregroundMark x1="21053" y1="32481" x2="29112" y2="43008"/>
                        <a14:foregroundMark x1="29112" y1="43008" x2="51809" y2="46917"/>
                        <a14:foregroundMark x1="51809" y1="46917" x2="64309" y2="45564"/>
                        <a14:foregroundMark x1="25000" y1="45263" x2="36349" y2="48722"/>
                        <a14:foregroundMark x1="41118" y1="28872" x2="40461" y2="36842"/>
                        <a14:foregroundMark x1="63980" y1="21805" x2="59539" y2="41654"/>
                        <a14:foregroundMark x1="73520" y1="25865" x2="72697" y2="47669"/>
                        <a14:foregroundMark x1="55921" y1="16090" x2="56908" y2="37594"/>
                        <a14:foregroundMark x1="80099" y1="10677" x2="87500" y2="52331"/>
                        <a14:foregroundMark x1="78947" y1="7368" x2="41612" y2="11278"/>
                        <a14:foregroundMark x1="41612" y1="11278" x2="16941" y2="6767"/>
                        <a14:foregroundMark x1="13651" y1="29474" x2="12500" y2="39248"/>
                        <a14:foregroundMark x1="24342" y1="85564" x2="38980" y2="84962"/>
                        <a14:foregroundMark x1="21711" y1="81203" x2="31250" y2="82256"/>
                        <a14:foregroundMark x1="31250" y1="82256" x2="31250" y2="82256"/>
                        <a14:foregroundMark x1="94408" y1="96992" x2="91447" y2="92331"/>
                        <a14:foregroundMark x1="8882" y1="87970" x2="13980" y2="77293"/>
                        <a14:foregroundMark x1="13980" y1="77293" x2="13980" y2="76541"/>
                        <a14:backgroundMark x1="84868" y1="94586" x2="85691" y2="93985"/>
                      </a14:backgroundRemoval>
                    </a14:imgEffect>
                  </a14:imgLayer>
                </a14:imgProps>
              </a:ext>
            </a:extLst>
          </a:blip>
          <a:stretch>
            <a:fillRect/>
          </a:stretch>
        </p:blipFill>
        <p:spPr>
          <a:xfrm>
            <a:off x="21269769" y="26041724"/>
            <a:ext cx="662077" cy="724147"/>
          </a:xfrm>
          <a:prstGeom prst="rect">
            <a:avLst/>
          </a:prstGeom>
        </p:spPr>
      </p:pic>
      <p:pic>
        <p:nvPicPr>
          <p:cNvPr id="1087" name="Picture 1086">
            <a:extLst>
              <a:ext uri="{FF2B5EF4-FFF2-40B4-BE49-F238E27FC236}">
                <a16:creationId xmlns:a16="http://schemas.microsoft.com/office/drawing/2014/main" id="{61116F76-D2EA-5544-13A5-0CBC485B310D}"/>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4849" b="89967" l="6858" r="96509">
                        <a14:foregroundMark x1="77556" y1="9365" x2="75561" y2="9699"/>
                        <a14:foregroundMark x1="56983" y1="7023" x2="64339" y2="10870"/>
                        <a14:foregroundMark x1="64339" y1="10870" x2="65586" y2="10870"/>
                        <a14:foregroundMark x1="96758" y1="45485" x2="89152" y2="51672"/>
                        <a14:foregroundMark x1="89152" y1="51672" x2="88404" y2="51839"/>
                        <a14:foregroundMark x1="9102" y1="67224" x2="6858" y2="87458"/>
                        <a14:foregroundMark x1="6858" y1="87458" x2="14090" y2="88796"/>
                        <a14:foregroundMark x1="77057" y1="5518" x2="76434" y2="8194"/>
                        <a14:foregroundMark x1="56733" y1="4849" x2="59476" y2="6020"/>
                      </a14:backgroundRemoval>
                    </a14:imgEffect>
                  </a14:imgLayer>
                </a14:imgProps>
              </a:ext>
            </a:extLst>
          </a:blip>
          <a:stretch>
            <a:fillRect/>
          </a:stretch>
        </p:blipFill>
        <p:spPr>
          <a:xfrm>
            <a:off x="24109837" y="26016906"/>
            <a:ext cx="1037749" cy="773783"/>
          </a:xfrm>
          <a:prstGeom prst="rect">
            <a:avLst/>
          </a:prstGeom>
        </p:spPr>
      </p:pic>
      <p:pic>
        <p:nvPicPr>
          <p:cNvPr id="1089" name="Picture 1088">
            <a:extLst>
              <a:ext uri="{FF2B5EF4-FFF2-40B4-BE49-F238E27FC236}">
                <a16:creationId xmlns:a16="http://schemas.microsoft.com/office/drawing/2014/main" id="{A9F4C7AB-BE66-E1D1-B7C1-3C00AAEAF066}"/>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3107" b="92456" l="5556" r="93580">
                        <a14:foregroundMark x1="44815" y1="11391" x2="34074" y2="8284"/>
                        <a14:foregroundMark x1="34074" y1="8284" x2="30741" y2="14053"/>
                        <a14:foregroundMark x1="19383" y1="7988" x2="19383" y2="14645"/>
                        <a14:foregroundMark x1="32593" y1="3402" x2="34074" y2="9024"/>
                        <a14:foregroundMark x1="5679" y1="73817" x2="10617" y2="68935"/>
                        <a14:foregroundMark x1="10617" y1="68935" x2="12222" y2="73817"/>
                        <a14:foregroundMark x1="91358" y1="72189" x2="90370" y2="90237"/>
                        <a14:foregroundMark x1="90370" y1="90237" x2="71605" y2="92456"/>
                        <a14:foregroundMark x1="71605" y1="92456" x2="64815" y2="88905"/>
                        <a14:foregroundMark x1="64815" y1="88905" x2="61852" y2="85947"/>
                        <a14:foregroundMark x1="93580" y1="72781" x2="92222" y2="71450"/>
                      </a14:backgroundRemoval>
                    </a14:imgEffect>
                  </a14:imgLayer>
                </a14:imgProps>
              </a:ext>
            </a:extLst>
          </a:blip>
          <a:stretch>
            <a:fillRect/>
          </a:stretch>
        </p:blipFill>
        <p:spPr>
          <a:xfrm>
            <a:off x="25513694" y="25986974"/>
            <a:ext cx="998896" cy="833646"/>
          </a:xfrm>
          <a:prstGeom prst="rect">
            <a:avLst/>
          </a:prstGeom>
        </p:spPr>
      </p:pic>
      <p:graphicFrame>
        <p:nvGraphicFramePr>
          <p:cNvPr id="1090" name="Table 1090">
            <a:extLst>
              <a:ext uri="{FF2B5EF4-FFF2-40B4-BE49-F238E27FC236}">
                <a16:creationId xmlns:a16="http://schemas.microsoft.com/office/drawing/2014/main" id="{AF63F4BB-9FF2-ECAB-C584-DA10F5B6810C}"/>
              </a:ext>
            </a:extLst>
          </p:cNvPr>
          <p:cNvGraphicFramePr>
            <a:graphicFrameLocks noGrp="1"/>
          </p:cNvGraphicFramePr>
          <p:nvPr>
            <p:extLst>
              <p:ext uri="{D42A27DB-BD31-4B8C-83A1-F6EECF244321}">
                <p14:modId xmlns:p14="http://schemas.microsoft.com/office/powerpoint/2010/main" val="3212123227"/>
              </p:ext>
            </p:extLst>
          </p:nvPr>
        </p:nvGraphicFramePr>
        <p:xfrm>
          <a:off x="1822927" y="17911868"/>
          <a:ext cx="5397520" cy="3260963"/>
        </p:xfrm>
        <a:graphic>
          <a:graphicData uri="http://schemas.openxmlformats.org/drawingml/2006/table">
            <a:tbl>
              <a:tblPr firstRow="1" bandRow="1">
                <a:tableStyleId>{5940675A-B579-460E-94D1-54222C63F5DA}</a:tableStyleId>
              </a:tblPr>
              <a:tblGrid>
                <a:gridCol w="1079160">
                  <a:extLst>
                    <a:ext uri="{9D8B030D-6E8A-4147-A177-3AD203B41FA5}">
                      <a16:colId xmlns:a16="http://schemas.microsoft.com/office/drawing/2014/main" val="1311199339"/>
                    </a:ext>
                  </a:extLst>
                </a:gridCol>
                <a:gridCol w="4318360">
                  <a:extLst>
                    <a:ext uri="{9D8B030D-6E8A-4147-A177-3AD203B41FA5}">
                      <a16:colId xmlns:a16="http://schemas.microsoft.com/office/drawing/2014/main" val="3048921307"/>
                    </a:ext>
                  </a:extLst>
                </a:gridCol>
              </a:tblGrid>
              <a:tr h="705546">
                <a:tc>
                  <a:txBody>
                    <a:bodyPr/>
                    <a:lstStyle/>
                    <a:p>
                      <a:r>
                        <a:rPr lang="en-US" sz="2000" b="0" i="1" u="none" strike="noStrike" dirty="0" err="1">
                          <a:solidFill>
                            <a:srgbClr val="000000"/>
                          </a:solidFill>
                          <a:effectLst/>
                          <a:latin typeface="Palatino Linotype" panose="02040502050505030304" pitchFamily="18" charset="0"/>
                        </a:rPr>
                        <a:t>y</a:t>
                      </a:r>
                      <a:r>
                        <a:rPr lang="en-US" sz="2000" i="1" baseline="-25000" dirty="0" err="1">
                          <a:solidFill>
                            <a:srgbClr val="000000"/>
                          </a:solidFill>
                          <a:latin typeface="Palatino Linotype" panose="02040502050505030304" pitchFamily="18" charset="0"/>
                        </a:rPr>
                        <a:t>c</a:t>
                      </a:r>
                      <a:r>
                        <a:rPr lang="en-US" sz="2000" b="0" i="1" u="none" strike="noStrike" baseline="-25000" dirty="0" err="1">
                          <a:solidFill>
                            <a:srgbClr val="000000"/>
                          </a:solidFill>
                          <a:effectLst/>
                          <a:latin typeface="Palatino Linotype" panose="02040502050505030304" pitchFamily="18" charset="0"/>
                        </a:rPr>
                        <a:t>gt</a:t>
                      </a:r>
                      <a:r>
                        <a:rPr lang="en-US" sz="2000" b="0" i="0" u="none" strike="noStrike" dirty="0">
                          <a:solidFill>
                            <a:srgbClr val="000000"/>
                          </a:solidFill>
                          <a:effectLst/>
                          <a:latin typeface="Palatino Linotype" panose="02040502050505030304" pitchFamily="18" charset="0"/>
                        </a:rPr>
                        <a:t> </a:t>
                      </a:r>
                      <a:endParaRPr lang="en-US" sz="2000" dirty="0">
                        <a:latin typeface="Palatino Linotype" panose="02040502050505030304" pitchFamily="18" charset="0"/>
                      </a:endParaRPr>
                    </a:p>
                  </a:txBody>
                  <a:tcPr/>
                </a:tc>
                <a:tc>
                  <a:txBody>
                    <a:bodyPr/>
                    <a:lstStyle/>
                    <a:p>
                      <a:r>
                        <a:rPr lang="en-US" sz="1400" dirty="0">
                          <a:latin typeface="Palatino Linotype" panose="02040502050505030304" pitchFamily="18" charset="0"/>
                        </a:rPr>
                        <a:t>heart disease mortality:</a:t>
                      </a:r>
                    </a:p>
                    <a:p>
                      <a:r>
                        <a:rPr lang="en-US" sz="1400" b="0" i="1" u="none" strike="noStrike" dirty="0">
                          <a:solidFill>
                            <a:srgbClr val="000000"/>
                          </a:solidFill>
                          <a:effectLst/>
                          <a:latin typeface="Palatino Linotype" panose="02040502050505030304" pitchFamily="18" charset="0"/>
                        </a:rPr>
                        <a:t>c</a:t>
                      </a:r>
                      <a:r>
                        <a:rPr lang="en-US" sz="1400" b="0" i="0" u="none" strike="noStrike" dirty="0">
                          <a:solidFill>
                            <a:srgbClr val="000000"/>
                          </a:solidFill>
                          <a:effectLst/>
                          <a:latin typeface="Palatino Linotype" panose="02040502050505030304" pitchFamily="18" charset="0"/>
                        </a:rPr>
                        <a:t> denotes each county</a:t>
                      </a:r>
                    </a:p>
                    <a:p>
                      <a:r>
                        <a:rPr lang="en-US" sz="1400" b="0" i="1" u="none" strike="noStrike" dirty="0">
                          <a:solidFill>
                            <a:srgbClr val="000000"/>
                          </a:solidFill>
                          <a:effectLst/>
                          <a:latin typeface="Palatino Linotype" panose="02040502050505030304" pitchFamily="18" charset="0"/>
                        </a:rPr>
                        <a:t>t</a:t>
                      </a:r>
                      <a:r>
                        <a:rPr lang="en-US" sz="1400" b="0" i="0" u="none" strike="noStrike" dirty="0">
                          <a:solidFill>
                            <a:srgbClr val="000000"/>
                          </a:solidFill>
                          <a:effectLst/>
                          <a:latin typeface="Palatino Linotype" panose="02040502050505030304" pitchFamily="18" charset="0"/>
                        </a:rPr>
                        <a:t> denotes time</a:t>
                      </a:r>
                    </a:p>
                    <a:p>
                      <a:r>
                        <a:rPr lang="en-US" sz="1400" b="0" i="1" u="none" strike="noStrike" dirty="0">
                          <a:solidFill>
                            <a:srgbClr val="000000"/>
                          </a:solidFill>
                          <a:effectLst/>
                          <a:latin typeface="Palatino Linotype" panose="02040502050505030304" pitchFamily="18" charset="0"/>
                        </a:rPr>
                        <a:t>g</a:t>
                      </a:r>
                      <a:r>
                        <a:rPr lang="en-US" sz="1400" b="0" i="0" u="none" strike="noStrike" dirty="0">
                          <a:solidFill>
                            <a:srgbClr val="000000"/>
                          </a:solidFill>
                          <a:effectLst/>
                          <a:latin typeface="Palatino Linotype" panose="02040502050505030304" pitchFamily="18" charset="0"/>
                        </a:rPr>
                        <a:t> denotes group membership</a:t>
                      </a:r>
                      <a:endParaRPr lang="en-US" sz="1400" dirty="0">
                        <a:latin typeface="Palatino Linotype" panose="02040502050505030304" pitchFamily="18" charset="0"/>
                      </a:endParaRPr>
                    </a:p>
                  </a:txBody>
                  <a:tcPr/>
                </a:tc>
                <a:extLst>
                  <a:ext uri="{0D108BD9-81ED-4DB2-BD59-A6C34878D82A}">
                    <a16:rowId xmlns:a16="http://schemas.microsoft.com/office/drawing/2014/main" val="1334813882"/>
                  </a:ext>
                </a:extLst>
              </a:tr>
              <a:tr h="311753">
                <a:tc>
                  <a:txBody>
                    <a:bodyPr/>
                    <a:lstStyle/>
                    <a:p>
                      <a:r>
                        <a:rPr lang="en-US" sz="2000" b="0" i="1" u="none" strike="noStrike" dirty="0">
                          <a:solidFill>
                            <a:srgbClr val="000000"/>
                          </a:solidFill>
                          <a:effectLst/>
                          <a:latin typeface="Palatino Linotype" panose="02040502050505030304" pitchFamily="18" charset="0"/>
                        </a:rPr>
                        <a:t>µ</a:t>
                      </a:r>
                      <a:r>
                        <a:rPr lang="en-US" sz="2000" b="0" i="1" u="none" strike="noStrike" baseline="-25000" dirty="0">
                          <a:solidFill>
                            <a:srgbClr val="000000"/>
                          </a:solidFill>
                          <a:effectLst/>
                          <a:latin typeface="Palatino Linotype" panose="02040502050505030304" pitchFamily="18" charset="0"/>
                        </a:rPr>
                        <a:t>g</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time-invariant group characteristics</a:t>
                      </a:r>
                      <a:endParaRPr lang="en-US" sz="1400" dirty="0">
                        <a:latin typeface="Palatino Linotype" panose="02040502050505030304" pitchFamily="18" charset="0"/>
                      </a:endParaRPr>
                    </a:p>
                  </a:txBody>
                  <a:tcPr/>
                </a:tc>
                <a:extLst>
                  <a:ext uri="{0D108BD9-81ED-4DB2-BD59-A6C34878D82A}">
                    <a16:rowId xmlns:a16="http://schemas.microsoft.com/office/drawing/2014/main" val="1271514624"/>
                  </a:ext>
                </a:extLst>
              </a:tr>
              <a:tr h="311753">
                <a:tc>
                  <a:txBody>
                    <a:bodyPr/>
                    <a:lstStyle/>
                    <a:p>
                      <a:r>
                        <a:rPr lang="en-US" sz="2000" b="0" i="1" u="none" strike="noStrike" dirty="0" err="1">
                          <a:solidFill>
                            <a:srgbClr val="000000"/>
                          </a:solidFill>
                          <a:effectLst/>
                          <a:latin typeface="Palatino Linotype" panose="02040502050505030304" pitchFamily="18" charset="0"/>
                        </a:rPr>
                        <a:t>η</a:t>
                      </a:r>
                      <a:r>
                        <a:rPr lang="en-US" sz="2000" b="0" i="1" u="none" strike="noStrike" baseline="-25000" dirty="0" err="1">
                          <a:solidFill>
                            <a:srgbClr val="000000"/>
                          </a:solidFill>
                          <a:effectLst/>
                          <a:latin typeface="Palatino Linotype" panose="02040502050505030304" pitchFamily="18" charset="0"/>
                        </a:rPr>
                        <a:t>t</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time-based shocks experienced by all counties</a:t>
                      </a:r>
                      <a:endParaRPr lang="en-US" sz="1400" dirty="0">
                        <a:latin typeface="Palatino Linotype" panose="02040502050505030304" pitchFamily="18" charset="0"/>
                      </a:endParaRPr>
                    </a:p>
                  </a:txBody>
                  <a:tcPr/>
                </a:tc>
                <a:extLst>
                  <a:ext uri="{0D108BD9-81ED-4DB2-BD59-A6C34878D82A}">
                    <a16:rowId xmlns:a16="http://schemas.microsoft.com/office/drawing/2014/main" val="436774175"/>
                  </a:ext>
                </a:extLst>
              </a:tr>
              <a:tr h="553081">
                <a:tc>
                  <a:txBody>
                    <a:bodyPr/>
                    <a:lstStyle/>
                    <a:p>
                      <a:r>
                        <a:rPr lang="en-US" sz="2000" b="0" i="1" u="none" strike="noStrike" dirty="0" err="1">
                          <a:solidFill>
                            <a:srgbClr val="000000"/>
                          </a:solidFill>
                          <a:effectLst/>
                          <a:latin typeface="Palatino Linotype" panose="02040502050505030304" pitchFamily="18" charset="0"/>
                        </a:rPr>
                        <a:t>τ</a:t>
                      </a:r>
                      <a:r>
                        <a:rPr lang="en-US" sz="2000" b="0" i="1" u="none" strike="noStrike" baseline="-25000" dirty="0" err="1">
                          <a:solidFill>
                            <a:srgbClr val="000000"/>
                          </a:solidFill>
                          <a:effectLst/>
                          <a:latin typeface="Palatino Linotype" panose="02040502050505030304" pitchFamily="18" charset="0"/>
                        </a:rPr>
                        <a:t>gt</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group-time average treatment effect, the effect of the treatment</a:t>
                      </a:r>
                      <a:endParaRPr lang="en-US" sz="1400" dirty="0">
                        <a:latin typeface="Palatino Linotype" panose="02040502050505030304" pitchFamily="18" charset="0"/>
                      </a:endParaRPr>
                    </a:p>
                  </a:txBody>
                  <a:tcPr/>
                </a:tc>
                <a:extLst>
                  <a:ext uri="{0D108BD9-81ED-4DB2-BD59-A6C34878D82A}">
                    <a16:rowId xmlns:a16="http://schemas.microsoft.com/office/drawing/2014/main" val="2685774507"/>
                  </a:ext>
                </a:extLst>
              </a:tr>
              <a:tr h="574282">
                <a:tc>
                  <a:txBody>
                    <a:bodyPr/>
                    <a:lstStyle/>
                    <a:p>
                      <a:pPr marL="0" marR="0" lvl="0" indent="0" algn="l" defTabSz="3291840" rtl="0" eaLnBrk="1" fontAlgn="auto" latinLnBrk="0" hangingPunct="1">
                        <a:lnSpc>
                          <a:spcPct val="100000"/>
                        </a:lnSpc>
                        <a:spcBef>
                          <a:spcPts val="0"/>
                        </a:spcBef>
                        <a:spcAft>
                          <a:spcPts val="0"/>
                        </a:spcAft>
                        <a:buClrTx/>
                        <a:buSzTx/>
                        <a:buFontTx/>
                        <a:buNone/>
                        <a:tabLst/>
                        <a:defRPr/>
                      </a:pPr>
                      <a:r>
                        <a:rPr lang="en-US" sz="2000" b="0" i="1" u="none" strike="noStrike" dirty="0" err="1">
                          <a:solidFill>
                            <a:srgbClr val="000000"/>
                          </a:solidFill>
                          <a:effectLst/>
                          <a:latin typeface="Palatino Linotype" panose="02040502050505030304" pitchFamily="18" charset="0"/>
                        </a:rPr>
                        <a:t>D</a:t>
                      </a:r>
                      <a:r>
                        <a:rPr lang="en-US" sz="2000" b="0" i="1" u="none" strike="noStrike" baseline="-25000" dirty="0" err="1">
                          <a:solidFill>
                            <a:srgbClr val="000000"/>
                          </a:solidFill>
                          <a:effectLst/>
                          <a:latin typeface="Palatino Linotype" panose="02040502050505030304" pitchFamily="18" charset="0"/>
                        </a:rPr>
                        <a:t>gt</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indicator for whether initial-treatment group </a:t>
                      </a:r>
                      <a:r>
                        <a:rPr lang="en-US" sz="1400" b="0" i="1" u="none" strike="noStrike" dirty="0">
                          <a:solidFill>
                            <a:srgbClr val="000000"/>
                          </a:solidFill>
                          <a:effectLst/>
                          <a:latin typeface="Palatino Linotype" panose="02040502050505030304" pitchFamily="18" charset="0"/>
                        </a:rPr>
                        <a:t>g</a:t>
                      </a:r>
                      <a:r>
                        <a:rPr lang="en-US" sz="1400" b="0" i="0" u="none" strike="noStrike" dirty="0">
                          <a:solidFill>
                            <a:srgbClr val="000000"/>
                          </a:solidFill>
                          <a:effectLst/>
                          <a:latin typeface="Palatino Linotype" panose="02040502050505030304" pitchFamily="18" charset="0"/>
                        </a:rPr>
                        <a:t> is receiving treatment in period </a:t>
                      </a:r>
                      <a:r>
                        <a:rPr lang="en-US" sz="1400" b="0" i="1" u="none" strike="noStrike" dirty="0">
                          <a:solidFill>
                            <a:srgbClr val="000000"/>
                          </a:solidFill>
                          <a:effectLst/>
                          <a:latin typeface="Palatino Linotype" panose="02040502050505030304" pitchFamily="18" charset="0"/>
                        </a:rPr>
                        <a:t>t</a:t>
                      </a:r>
                      <a:r>
                        <a:rPr lang="en-US" sz="1400" b="0" i="0" u="none" strike="noStrike" dirty="0">
                          <a:solidFill>
                            <a:srgbClr val="000000"/>
                          </a:solidFill>
                          <a:effectLst/>
                          <a:latin typeface="Palatino Linotype" panose="02040502050505030304" pitchFamily="18" charset="0"/>
                        </a:rPr>
                        <a:t> </a:t>
                      </a:r>
                      <a:endParaRPr lang="en-US" sz="1400" dirty="0">
                        <a:latin typeface="Palatino Linotype" panose="02040502050505030304" pitchFamily="18" charset="0"/>
                      </a:endParaRPr>
                    </a:p>
                  </a:txBody>
                  <a:tcPr/>
                </a:tc>
                <a:extLst>
                  <a:ext uri="{0D108BD9-81ED-4DB2-BD59-A6C34878D82A}">
                    <a16:rowId xmlns:a16="http://schemas.microsoft.com/office/drawing/2014/main" val="2042037565"/>
                  </a:ext>
                </a:extLst>
              </a:tr>
              <a:tr h="246121">
                <a:tc>
                  <a:txBody>
                    <a:bodyPr/>
                    <a:lstStyle/>
                    <a:p>
                      <a:r>
                        <a:rPr lang="en-US" sz="2000" b="0" i="1" u="none" strike="noStrike" dirty="0" err="1">
                          <a:solidFill>
                            <a:srgbClr val="000000"/>
                          </a:solidFill>
                          <a:effectLst/>
                          <a:latin typeface="Palatino Linotype" panose="02040502050505030304" pitchFamily="18" charset="0"/>
                        </a:rPr>
                        <a:t>ε</a:t>
                      </a:r>
                      <a:r>
                        <a:rPr lang="en-US" sz="2000" b="0" i="1" u="none" strike="noStrike" baseline="-25000" dirty="0" err="1">
                          <a:solidFill>
                            <a:srgbClr val="000000"/>
                          </a:solidFill>
                          <a:effectLst/>
                          <a:latin typeface="Palatino Linotype" panose="02040502050505030304" pitchFamily="18" charset="0"/>
                        </a:rPr>
                        <a:t>cgt</a:t>
                      </a:r>
                      <a:endParaRPr lang="en-US" sz="2000" dirty="0">
                        <a:latin typeface="Palatino Linotype" panose="02040502050505030304" pitchFamily="18" charset="0"/>
                      </a:endParaRPr>
                    </a:p>
                  </a:txBody>
                  <a:tcPr/>
                </a:tc>
                <a:tc>
                  <a:txBody>
                    <a:bodyPr/>
                    <a:lstStyle/>
                    <a:p>
                      <a:r>
                        <a:rPr lang="en-US" sz="1400" b="0" i="0" u="none" strike="noStrike" dirty="0">
                          <a:solidFill>
                            <a:srgbClr val="000000"/>
                          </a:solidFill>
                          <a:effectLst/>
                          <a:latin typeface="Palatino Linotype" panose="02040502050505030304" pitchFamily="18" charset="0"/>
                        </a:rPr>
                        <a:t>error variable</a:t>
                      </a:r>
                      <a:endParaRPr lang="en-US" sz="1400" dirty="0">
                        <a:latin typeface="Palatino Linotype" panose="02040502050505030304" pitchFamily="18" charset="0"/>
                      </a:endParaRPr>
                    </a:p>
                  </a:txBody>
                  <a:tcPr/>
                </a:tc>
                <a:extLst>
                  <a:ext uri="{0D108BD9-81ED-4DB2-BD59-A6C34878D82A}">
                    <a16:rowId xmlns:a16="http://schemas.microsoft.com/office/drawing/2014/main" val="3532558194"/>
                  </a:ext>
                </a:extLst>
              </a:tr>
            </a:tbl>
          </a:graphicData>
        </a:graphic>
      </p:graphicFrame>
      <p:sp>
        <p:nvSpPr>
          <p:cNvPr id="1091" name="TextBox 1090">
            <a:extLst>
              <a:ext uri="{FF2B5EF4-FFF2-40B4-BE49-F238E27FC236}">
                <a16:creationId xmlns:a16="http://schemas.microsoft.com/office/drawing/2014/main" id="{6B82C997-F1B3-55DE-C794-1DB8D916A71A}"/>
              </a:ext>
            </a:extLst>
          </p:cNvPr>
          <p:cNvSpPr txBox="1"/>
          <p:nvPr/>
        </p:nvSpPr>
        <p:spPr>
          <a:xfrm>
            <a:off x="1736385" y="21247776"/>
            <a:ext cx="4987302" cy="3785652"/>
          </a:xfrm>
          <a:prstGeom prst="rect">
            <a:avLst/>
          </a:prstGeom>
          <a:noFill/>
        </p:spPr>
        <p:txBody>
          <a:bodyPr wrap="square" rtlCol="0">
            <a:spAutoFit/>
          </a:bodyPr>
          <a:lstStyle/>
          <a:p>
            <a:r>
              <a:rPr lang="en-US" sz="1600" dirty="0">
                <a:solidFill>
                  <a:srgbClr val="000000"/>
                </a:solidFill>
                <a:latin typeface="Palatino Linotype" panose="02040502050505030304" pitchFamily="18" charset="0"/>
              </a:rPr>
              <a:t>The two-stage DID model modifies this by:</a:t>
            </a:r>
            <a:endParaRPr lang="en-US" sz="1600" b="0" i="0" u="none" strike="noStrike" dirty="0">
              <a:solidFill>
                <a:srgbClr val="000000"/>
              </a:solidFill>
              <a:effectLst/>
              <a:latin typeface="Palatino Linotype" panose="02040502050505030304" pitchFamily="18" charset="0"/>
            </a:endParaRPr>
          </a:p>
          <a:p>
            <a:pPr rtl="0">
              <a:spcBef>
                <a:spcPts val="0"/>
              </a:spcBef>
              <a:spcAft>
                <a:spcPts val="0"/>
              </a:spcAft>
            </a:pPr>
            <a:r>
              <a:rPr lang="en-US" sz="1600" b="0" i="0" u="none" strike="noStrike" dirty="0">
                <a:solidFill>
                  <a:srgbClr val="000000"/>
                </a:solidFill>
                <a:effectLst/>
                <a:latin typeface="Palatino Linotype" panose="02040502050505030304" pitchFamily="18" charset="0"/>
              </a:rPr>
              <a:t>1) Estimating the model</a:t>
            </a:r>
            <a:endParaRPr lang="en-US" sz="1600" b="0" dirty="0">
              <a:effectLst/>
              <a:latin typeface="Palatino Linotype" panose="02040502050505030304" pitchFamily="18" charset="0"/>
            </a:endParaRPr>
          </a:p>
          <a:p>
            <a:pPr algn="ctr" rtl="0">
              <a:spcBef>
                <a:spcPts val="0"/>
              </a:spcBef>
              <a:spcAft>
                <a:spcPts val="0"/>
              </a:spcAft>
            </a:pPr>
            <a:r>
              <a:rPr lang="en-US" sz="1600" b="0" i="1" u="none" strike="noStrike" dirty="0" err="1">
                <a:solidFill>
                  <a:srgbClr val="000000"/>
                </a:solidFill>
                <a:effectLst/>
                <a:latin typeface="Palatino Linotype" panose="02040502050505030304" pitchFamily="18" charset="0"/>
              </a:rPr>
              <a:t>y</a:t>
            </a:r>
            <a:r>
              <a:rPr lang="en-US" sz="1600" b="0" i="1" u="none" strike="noStrike" baseline="-25000" dirty="0" err="1">
                <a:solidFill>
                  <a:srgbClr val="000000"/>
                </a:solidFill>
                <a:effectLst/>
                <a:latin typeface="Palatino Linotype" panose="02040502050505030304" pitchFamily="18" charset="0"/>
              </a:rPr>
              <a:t>cgt</a:t>
            </a:r>
            <a:r>
              <a:rPr lang="en-US" sz="1600" b="0" i="1" u="none" strike="noStrike" dirty="0">
                <a:solidFill>
                  <a:srgbClr val="000000"/>
                </a:solidFill>
                <a:effectLst/>
                <a:latin typeface="Palatino Linotype" panose="02040502050505030304" pitchFamily="18" charset="0"/>
              </a:rPr>
              <a:t> = µ</a:t>
            </a:r>
            <a:r>
              <a:rPr lang="en-US" sz="1600" b="0" i="1" u="none" strike="noStrike" baseline="-25000" dirty="0">
                <a:solidFill>
                  <a:srgbClr val="000000"/>
                </a:solidFill>
                <a:effectLst/>
                <a:latin typeface="Palatino Linotype" panose="02040502050505030304" pitchFamily="18" charset="0"/>
              </a:rPr>
              <a:t>g</a:t>
            </a:r>
            <a:r>
              <a:rPr lang="en-US" sz="1600" b="0" i="1" u="none" strike="noStrike" dirty="0">
                <a:solidFill>
                  <a:srgbClr val="000000"/>
                </a:solidFill>
                <a:effectLst/>
                <a:latin typeface="Palatino Linotype" panose="02040502050505030304" pitchFamily="18" charset="0"/>
              </a:rPr>
              <a:t> + </a:t>
            </a:r>
            <a:r>
              <a:rPr lang="en-US" sz="1600" b="0" i="1" u="none" strike="noStrike" dirty="0" err="1">
                <a:solidFill>
                  <a:srgbClr val="000000"/>
                </a:solidFill>
                <a:effectLst/>
                <a:latin typeface="Palatino Linotype" panose="02040502050505030304" pitchFamily="18" charset="0"/>
              </a:rPr>
              <a:t>η</a:t>
            </a:r>
            <a:r>
              <a:rPr lang="en-US" sz="1600" b="0" i="1" u="none" strike="noStrike" baseline="-25000" dirty="0" err="1">
                <a:solidFill>
                  <a:srgbClr val="000000"/>
                </a:solidFill>
                <a:effectLst/>
                <a:latin typeface="Palatino Linotype" panose="02040502050505030304" pitchFamily="18" charset="0"/>
              </a:rPr>
              <a:t>t</a:t>
            </a:r>
            <a:r>
              <a:rPr lang="en-US" sz="1600" b="0" i="1" u="none" strike="noStrike" dirty="0">
                <a:solidFill>
                  <a:srgbClr val="000000"/>
                </a:solidFill>
                <a:effectLst/>
                <a:latin typeface="Palatino Linotype" panose="02040502050505030304" pitchFamily="18" charset="0"/>
              </a:rPr>
              <a:t> + </a:t>
            </a:r>
            <a:r>
              <a:rPr lang="en-US" sz="1600" b="0" i="1" u="none" strike="noStrike" dirty="0" err="1">
                <a:solidFill>
                  <a:srgbClr val="000000"/>
                </a:solidFill>
                <a:effectLst/>
                <a:latin typeface="Palatino Linotype" panose="02040502050505030304" pitchFamily="18" charset="0"/>
              </a:rPr>
              <a:t>ε</a:t>
            </a:r>
            <a:r>
              <a:rPr lang="en-US" sz="1600" b="0" i="1" u="none" strike="noStrike" baseline="-25000" dirty="0" err="1">
                <a:solidFill>
                  <a:srgbClr val="000000"/>
                </a:solidFill>
                <a:effectLst/>
                <a:latin typeface="Palatino Linotype" panose="02040502050505030304" pitchFamily="18" charset="0"/>
              </a:rPr>
              <a:t>cgt</a:t>
            </a:r>
            <a:r>
              <a:rPr lang="en-US" sz="1600" b="0" i="0" u="none" strike="noStrike" dirty="0">
                <a:solidFill>
                  <a:srgbClr val="000000"/>
                </a:solidFill>
                <a:effectLst/>
                <a:latin typeface="Palatino Linotype" panose="02040502050505030304" pitchFamily="18" charset="0"/>
              </a:rPr>
              <a:t> </a:t>
            </a:r>
            <a:endParaRPr lang="en-US" sz="1600" b="0" dirty="0">
              <a:effectLst/>
              <a:latin typeface="Palatino Linotype" panose="02040502050505030304" pitchFamily="18" charset="0"/>
            </a:endParaRPr>
          </a:p>
          <a:p>
            <a:pPr rtl="0">
              <a:spcBef>
                <a:spcPts val="0"/>
              </a:spcBef>
              <a:spcAft>
                <a:spcPts val="0"/>
              </a:spcAft>
            </a:pPr>
            <a:r>
              <a:rPr lang="en-US" sz="1600" b="0" i="0" u="none" strike="noStrike" dirty="0">
                <a:solidFill>
                  <a:srgbClr val="000000"/>
                </a:solidFill>
                <a:effectLst/>
                <a:latin typeface="Palatino Linotype" panose="02040502050505030304" pitchFamily="18" charset="0"/>
              </a:rPr>
              <a:t>using the counties that never expand Medicaid in order to estimate the group and time effects to create “adjusted outcomes”: </a:t>
            </a:r>
            <a:r>
              <a:rPr lang="en-US" sz="1600" b="0" i="1" u="none" strike="noStrike" dirty="0" err="1">
                <a:solidFill>
                  <a:srgbClr val="000000"/>
                </a:solidFill>
                <a:effectLst/>
                <a:latin typeface="Palatino Linotype" panose="02040502050505030304" pitchFamily="18" charset="0"/>
              </a:rPr>
              <a:t>ỹ</a:t>
            </a:r>
            <a:r>
              <a:rPr lang="en-US" sz="1600" b="0" i="1" u="none" strike="noStrike" baseline="-25000" dirty="0" err="1">
                <a:solidFill>
                  <a:srgbClr val="000000"/>
                </a:solidFill>
                <a:effectLst/>
                <a:latin typeface="Palatino Linotype" panose="02040502050505030304" pitchFamily="18" charset="0"/>
              </a:rPr>
              <a:t>cgt</a:t>
            </a:r>
            <a:r>
              <a:rPr lang="en-US" sz="1600" b="0" i="1" u="none" strike="noStrike" dirty="0">
                <a:solidFill>
                  <a:srgbClr val="000000"/>
                </a:solidFill>
                <a:effectLst/>
                <a:latin typeface="Palatino Linotype" panose="02040502050505030304" pitchFamily="18" charset="0"/>
              </a:rPr>
              <a:t> = </a:t>
            </a:r>
            <a:r>
              <a:rPr lang="en-US" sz="1600" b="0" i="1" u="none" strike="noStrike" dirty="0" err="1">
                <a:solidFill>
                  <a:srgbClr val="000000"/>
                </a:solidFill>
                <a:effectLst/>
                <a:latin typeface="Palatino Linotype" panose="02040502050505030304" pitchFamily="18" charset="0"/>
              </a:rPr>
              <a:t>y</a:t>
            </a:r>
            <a:r>
              <a:rPr lang="en-US" sz="1600" b="0" i="1" u="none" strike="noStrike" baseline="-25000" dirty="0" err="1">
                <a:solidFill>
                  <a:srgbClr val="000000"/>
                </a:solidFill>
                <a:effectLst/>
                <a:latin typeface="Palatino Linotype" panose="02040502050505030304" pitchFamily="18" charset="0"/>
              </a:rPr>
              <a:t>cgt</a:t>
            </a:r>
            <a:r>
              <a:rPr lang="en-US" sz="1600" b="0" i="1" u="none" strike="noStrike" dirty="0">
                <a:solidFill>
                  <a:srgbClr val="000000"/>
                </a:solidFill>
                <a:effectLst/>
                <a:latin typeface="Palatino Linotype" panose="02040502050505030304" pitchFamily="18" charset="0"/>
              </a:rPr>
              <a:t> - µ</a:t>
            </a:r>
            <a:r>
              <a:rPr lang="en-US" sz="1600" b="0" i="1" u="none" strike="noStrike" baseline="-25000" dirty="0">
                <a:solidFill>
                  <a:srgbClr val="000000"/>
                </a:solidFill>
                <a:effectLst/>
                <a:latin typeface="Palatino Linotype" panose="02040502050505030304" pitchFamily="18" charset="0"/>
              </a:rPr>
              <a:t>g</a:t>
            </a:r>
            <a:r>
              <a:rPr lang="en-US" sz="1600" b="0" i="1" u="none" strike="noStrike" dirty="0">
                <a:solidFill>
                  <a:srgbClr val="000000"/>
                </a:solidFill>
                <a:effectLst/>
                <a:latin typeface="Palatino Linotype" panose="02040502050505030304" pitchFamily="18" charset="0"/>
              </a:rPr>
              <a:t> - </a:t>
            </a:r>
            <a:r>
              <a:rPr lang="en-US" sz="1600" b="0" i="1" u="none" strike="noStrike" dirty="0" err="1">
                <a:solidFill>
                  <a:srgbClr val="000000"/>
                </a:solidFill>
                <a:effectLst/>
                <a:latin typeface="Palatino Linotype" panose="02040502050505030304" pitchFamily="18" charset="0"/>
              </a:rPr>
              <a:t>η</a:t>
            </a:r>
            <a:r>
              <a:rPr lang="en-US" sz="1600" b="0" i="1" u="none" strike="noStrike" baseline="-25000" dirty="0" err="1">
                <a:solidFill>
                  <a:srgbClr val="000000"/>
                </a:solidFill>
                <a:effectLst/>
                <a:latin typeface="Palatino Linotype" panose="02040502050505030304" pitchFamily="18" charset="0"/>
              </a:rPr>
              <a:t>t</a:t>
            </a:r>
            <a:endParaRPr lang="en-US" sz="1600" b="0" dirty="0">
              <a:effectLst/>
              <a:latin typeface="Palatino Linotype" panose="02040502050505030304" pitchFamily="18" charset="0"/>
            </a:endParaRPr>
          </a:p>
          <a:p>
            <a:r>
              <a:rPr lang="en-US" sz="1600" b="0" i="0" u="none" strike="noStrike" dirty="0">
                <a:solidFill>
                  <a:srgbClr val="000000"/>
                </a:solidFill>
                <a:effectLst/>
                <a:latin typeface="Palatino Linotype" panose="02040502050505030304" pitchFamily="18" charset="0"/>
              </a:rPr>
              <a:t>2) Regressing adjusted outcomes </a:t>
            </a:r>
            <a:r>
              <a:rPr lang="en-US" sz="1600" b="0" i="1" u="none" strike="noStrike" dirty="0" err="1">
                <a:solidFill>
                  <a:srgbClr val="000000"/>
                </a:solidFill>
                <a:effectLst/>
                <a:latin typeface="Palatino Linotype" panose="02040502050505030304" pitchFamily="18" charset="0"/>
              </a:rPr>
              <a:t>ỹ</a:t>
            </a:r>
            <a:r>
              <a:rPr lang="en-US" sz="1600" b="0" i="1" u="none" strike="noStrike" baseline="-25000" dirty="0" err="1">
                <a:solidFill>
                  <a:srgbClr val="000000"/>
                </a:solidFill>
                <a:effectLst/>
                <a:latin typeface="Palatino Linotype" panose="02040502050505030304" pitchFamily="18" charset="0"/>
              </a:rPr>
              <a:t>cgt</a:t>
            </a:r>
            <a:r>
              <a:rPr lang="en-US" sz="1600" b="0" i="0" u="none" strike="noStrike" dirty="0">
                <a:solidFill>
                  <a:srgbClr val="000000"/>
                </a:solidFill>
                <a:effectLst/>
                <a:latin typeface="Palatino Linotype" panose="02040502050505030304" pitchFamily="18" charset="0"/>
              </a:rPr>
              <a:t> on treatment status </a:t>
            </a:r>
            <a:r>
              <a:rPr lang="en-US" sz="1600" b="0" i="1" u="none" strike="noStrike" dirty="0" err="1">
                <a:solidFill>
                  <a:srgbClr val="000000"/>
                </a:solidFill>
                <a:effectLst/>
                <a:latin typeface="Palatino Linotype" panose="02040502050505030304" pitchFamily="18" charset="0"/>
              </a:rPr>
              <a:t>D</a:t>
            </a:r>
            <a:r>
              <a:rPr lang="en-US" sz="1600" b="0" i="1" u="none" strike="noStrike" baseline="30000" dirty="0" err="1">
                <a:solidFill>
                  <a:srgbClr val="000000"/>
                </a:solidFill>
                <a:effectLst/>
                <a:latin typeface="Palatino Linotype" panose="02040502050505030304" pitchFamily="18" charset="0"/>
              </a:rPr>
              <a:t>k</a:t>
            </a:r>
            <a:r>
              <a:rPr lang="en-US" sz="1600" b="0" i="1" u="none" strike="noStrike" baseline="-25000" dirty="0" err="1">
                <a:solidFill>
                  <a:srgbClr val="000000"/>
                </a:solidFill>
                <a:effectLst/>
                <a:latin typeface="Palatino Linotype" panose="02040502050505030304" pitchFamily="18" charset="0"/>
              </a:rPr>
              <a:t>gt</a:t>
            </a:r>
            <a:r>
              <a:rPr lang="en-US" sz="1600" b="0" i="0" u="none" strike="noStrike" dirty="0">
                <a:solidFill>
                  <a:srgbClr val="000000"/>
                </a:solidFill>
                <a:effectLst/>
                <a:latin typeface="Palatino Linotype" panose="02040502050505030304" pitchFamily="18" charset="0"/>
              </a:rPr>
              <a:t> to estimate treatment effects </a:t>
            </a:r>
            <a:r>
              <a:rPr lang="en-US" sz="1600" b="0" i="0" u="none" strike="noStrike" dirty="0" err="1">
                <a:solidFill>
                  <a:srgbClr val="000000"/>
                </a:solidFill>
                <a:effectLst/>
                <a:latin typeface="Palatino Linotype" panose="02040502050505030304" pitchFamily="18" charset="0"/>
              </a:rPr>
              <a:t>τ</a:t>
            </a:r>
            <a:r>
              <a:rPr lang="en-US" sz="1600" b="0" i="0" u="none" strike="noStrike" baseline="30000" dirty="0" err="1">
                <a:solidFill>
                  <a:srgbClr val="000000"/>
                </a:solidFill>
                <a:effectLst/>
                <a:latin typeface="Palatino Linotype" panose="02040502050505030304" pitchFamily="18" charset="0"/>
              </a:rPr>
              <a:t>k</a:t>
            </a:r>
            <a:r>
              <a:rPr lang="en-US" sz="1600" b="0" i="0" u="none" strike="noStrike" dirty="0">
                <a:solidFill>
                  <a:srgbClr val="000000"/>
                </a:solidFill>
                <a:effectLst/>
                <a:latin typeface="Palatino Linotype" panose="02040502050505030304" pitchFamily="18" charset="0"/>
              </a:rPr>
              <a:t>, where k is each year.</a:t>
            </a:r>
          </a:p>
          <a:p>
            <a:r>
              <a:rPr lang="en-US" sz="1600" dirty="0">
                <a:solidFill>
                  <a:srgbClr val="000000"/>
                </a:solidFill>
                <a:latin typeface="Palatino Linotype" panose="02040502050505030304" pitchFamily="18" charset="0"/>
              </a:rPr>
              <a:t>This is used to avoid the TWFE model. TWFE </a:t>
            </a:r>
            <a:r>
              <a:rPr lang="en-US" sz="1600" b="0" i="0" u="none" strike="noStrike" dirty="0">
                <a:solidFill>
                  <a:srgbClr val="000000"/>
                </a:solidFill>
                <a:effectLst/>
                <a:latin typeface="Palatino Linotype" panose="02040502050505030304" pitchFamily="18" charset="0"/>
              </a:rPr>
              <a:t>typically results in several simple 2x2 </a:t>
            </a:r>
            <a:r>
              <a:rPr lang="en-US" sz="1600" b="0" i="0" u="none" strike="noStrike" dirty="0" err="1">
                <a:solidFill>
                  <a:srgbClr val="000000"/>
                </a:solidFill>
                <a:effectLst/>
                <a:latin typeface="Palatino Linotype" panose="02040502050505030304" pitchFamily="18" charset="0"/>
              </a:rPr>
              <a:t>DiD</a:t>
            </a:r>
            <a:r>
              <a:rPr lang="en-US" sz="1600" b="0" i="0" u="none" strike="noStrike" dirty="0">
                <a:solidFill>
                  <a:srgbClr val="000000"/>
                </a:solidFill>
                <a:effectLst/>
                <a:latin typeface="Palatino Linotype" panose="02040502050505030304" pitchFamily="18" charset="0"/>
              </a:rPr>
              <a:t> comparisons, some of which compare later-treated groups with already-treated groups as the control, which can create strange estimations when the treatment outcome has longitudinal changes.</a:t>
            </a:r>
            <a:endParaRPr lang="en-US" sz="1600" dirty="0">
              <a:latin typeface="Palatino Linotype" panose="02040502050505030304" pitchFamily="18" charset="0"/>
            </a:endParaRPr>
          </a:p>
        </p:txBody>
      </p:sp>
      <p:sp>
        <p:nvSpPr>
          <p:cNvPr id="1093" name="TextBox 1092">
            <a:extLst>
              <a:ext uri="{FF2B5EF4-FFF2-40B4-BE49-F238E27FC236}">
                <a16:creationId xmlns:a16="http://schemas.microsoft.com/office/drawing/2014/main" id="{822AE68A-B576-F537-E678-2C74AD2275B8}"/>
              </a:ext>
            </a:extLst>
          </p:cNvPr>
          <p:cNvSpPr txBox="1"/>
          <p:nvPr/>
        </p:nvSpPr>
        <p:spPr>
          <a:xfrm>
            <a:off x="9562125" y="34631320"/>
            <a:ext cx="4798848" cy="646331"/>
          </a:xfrm>
          <a:prstGeom prst="rect">
            <a:avLst/>
          </a:prstGeom>
          <a:noFill/>
        </p:spPr>
        <p:txBody>
          <a:bodyPr wrap="square" rtlCol="0">
            <a:spAutoFit/>
          </a:bodyPr>
          <a:lstStyle/>
          <a:p>
            <a:pPr algn="ctr"/>
            <a:r>
              <a:rPr lang="en-US" b="1" dirty="0">
                <a:latin typeface="Helvetica" panose="020B0604020202020204" pitchFamily="34" charset="0"/>
                <a:cs typeface="Helvetica" panose="020B0604020202020204" pitchFamily="34" charset="0"/>
              </a:rPr>
              <a:t>Figure 5: Average Heart Disease Mortality, Split by Insurance Levels, 2006-2018</a:t>
            </a:r>
          </a:p>
        </p:txBody>
      </p:sp>
      <p:sp>
        <p:nvSpPr>
          <p:cNvPr id="1616" name="Rectangle 1615">
            <a:extLst>
              <a:ext uri="{FF2B5EF4-FFF2-40B4-BE49-F238E27FC236}">
                <a16:creationId xmlns:a16="http://schemas.microsoft.com/office/drawing/2014/main" id="{52CC104C-782B-8D1B-7B2F-9390149F6BAE}"/>
              </a:ext>
            </a:extLst>
          </p:cNvPr>
          <p:cNvSpPr/>
          <p:nvPr/>
        </p:nvSpPr>
        <p:spPr>
          <a:xfrm>
            <a:off x="18618505" y="17980630"/>
            <a:ext cx="11887200" cy="1938992"/>
          </a:xfrm>
          <a:prstGeom prst="rect">
            <a:avLst/>
          </a:prstGeom>
          <a:solidFill>
            <a:srgbClr val="FEF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9" name="TextBox 1608">
            <a:extLst>
              <a:ext uri="{FF2B5EF4-FFF2-40B4-BE49-F238E27FC236}">
                <a16:creationId xmlns:a16="http://schemas.microsoft.com/office/drawing/2014/main" id="{0EFAF584-B5A2-D00A-E779-220B9A1725D4}"/>
              </a:ext>
            </a:extLst>
          </p:cNvPr>
          <p:cNvSpPr txBox="1"/>
          <p:nvPr/>
        </p:nvSpPr>
        <p:spPr>
          <a:xfrm>
            <a:off x="18772750" y="18006760"/>
            <a:ext cx="11707450" cy="1938992"/>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In this </a:t>
            </a:r>
            <a:r>
              <a:rPr kumimoji="0" lang="en-US" sz="2400" b="0" i="0" u="none" strike="noStrike" kern="1200" cap="none" spc="0" normalizeH="0" baseline="0" noProof="0" dirty="0" err="1">
                <a:ln>
                  <a:noFill/>
                </a:ln>
                <a:solidFill>
                  <a:prstClr val="black"/>
                </a:solidFill>
                <a:effectLst/>
                <a:uLnTx/>
                <a:uFillTx/>
                <a:latin typeface="Palatino Linotype" panose="02040502050505030304" pitchFamily="18" charset="0"/>
                <a:ea typeface="+mn-ea"/>
                <a:cs typeface="+mn-cs"/>
              </a:rPr>
              <a:t>analys</a:t>
            </a:r>
            <a:r>
              <a:rPr lang="en-US" sz="2400" dirty="0">
                <a:solidFill>
                  <a:prstClr val="black"/>
                </a:solidFill>
                <a:latin typeface="Palatino Linotype" panose="02040502050505030304" pitchFamily="18" charset="0"/>
              </a:rPr>
              <a:t>is, we compare small groups of states in similar regions in order to better control for confounding variables. We used the synthetic differences-in-differences estimator, as it is more robust in scenarios with fewer counties. We found a heterogeneous outcome, with some comparisons showing a decrease in mortality, some showing a neutral effect, and some showing an increased mortality rate.</a:t>
            </a:r>
            <a:endParaRPr lang="en-US" sz="1600" dirty="0"/>
          </a:p>
        </p:txBody>
      </p:sp>
      <p:pic>
        <p:nvPicPr>
          <p:cNvPr id="1045" name="Graphic 1044">
            <a:extLst>
              <a:ext uri="{FF2B5EF4-FFF2-40B4-BE49-F238E27FC236}">
                <a16:creationId xmlns:a16="http://schemas.microsoft.com/office/drawing/2014/main" id="{E62CD961-4CC8-5141-AD73-D0F9DA9DC82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1380915" y="9133530"/>
            <a:ext cx="6590584" cy="4119115"/>
          </a:xfrm>
          <a:prstGeom prst="rect">
            <a:avLst/>
          </a:prstGeom>
        </p:spPr>
      </p:pic>
      <p:pic>
        <p:nvPicPr>
          <p:cNvPr id="1047" name="Picture 1046">
            <a:extLst>
              <a:ext uri="{FF2B5EF4-FFF2-40B4-BE49-F238E27FC236}">
                <a16:creationId xmlns:a16="http://schemas.microsoft.com/office/drawing/2014/main" id="{7213499F-8DB7-BF44-DB6A-6CAF23646BFE}"/>
              </a:ext>
            </a:extLst>
          </p:cNvPr>
          <p:cNvPicPr>
            <a:picLocks noChangeAspect="1"/>
          </p:cNvPicPr>
          <p:nvPr/>
        </p:nvPicPr>
        <p:blipFill>
          <a:blip r:embed="rId37"/>
          <a:stretch>
            <a:fillRect/>
          </a:stretch>
        </p:blipFill>
        <p:spPr>
          <a:xfrm>
            <a:off x="18498925" y="14221007"/>
            <a:ext cx="3602556" cy="1999830"/>
          </a:xfrm>
          <a:prstGeom prst="rect">
            <a:avLst/>
          </a:prstGeom>
        </p:spPr>
      </p:pic>
      <p:pic>
        <p:nvPicPr>
          <p:cNvPr id="1049" name="Picture 1048">
            <a:extLst>
              <a:ext uri="{FF2B5EF4-FFF2-40B4-BE49-F238E27FC236}">
                <a16:creationId xmlns:a16="http://schemas.microsoft.com/office/drawing/2014/main" id="{25FCDF88-6D96-B0A3-6F1C-C90B568B49AF}"/>
              </a:ext>
            </a:extLst>
          </p:cNvPr>
          <p:cNvPicPr>
            <a:picLocks noChangeAspect="1"/>
          </p:cNvPicPr>
          <p:nvPr/>
        </p:nvPicPr>
        <p:blipFill>
          <a:blip r:embed="rId38"/>
          <a:stretch>
            <a:fillRect/>
          </a:stretch>
        </p:blipFill>
        <p:spPr>
          <a:xfrm>
            <a:off x="22761593" y="14238442"/>
            <a:ext cx="3656728" cy="1998192"/>
          </a:xfrm>
          <a:prstGeom prst="rect">
            <a:avLst/>
          </a:prstGeom>
        </p:spPr>
      </p:pic>
      <p:pic>
        <p:nvPicPr>
          <p:cNvPr id="1051" name="Picture 1050">
            <a:extLst>
              <a:ext uri="{FF2B5EF4-FFF2-40B4-BE49-F238E27FC236}">
                <a16:creationId xmlns:a16="http://schemas.microsoft.com/office/drawing/2014/main" id="{12AA27FB-8C41-0EB6-8AAB-0222488A7F09}"/>
              </a:ext>
            </a:extLst>
          </p:cNvPr>
          <p:cNvPicPr>
            <a:picLocks noChangeAspect="1"/>
          </p:cNvPicPr>
          <p:nvPr/>
        </p:nvPicPr>
        <p:blipFill>
          <a:blip r:embed="rId39"/>
          <a:stretch>
            <a:fillRect/>
          </a:stretch>
        </p:blipFill>
        <p:spPr>
          <a:xfrm>
            <a:off x="27078433" y="14236804"/>
            <a:ext cx="3656728" cy="1999830"/>
          </a:xfrm>
          <a:prstGeom prst="rect">
            <a:avLst/>
          </a:prstGeom>
        </p:spPr>
      </p:pic>
      <p:sp>
        <p:nvSpPr>
          <p:cNvPr id="1610" name="TextBox 1609">
            <a:extLst>
              <a:ext uri="{FF2B5EF4-FFF2-40B4-BE49-F238E27FC236}">
                <a16:creationId xmlns:a16="http://schemas.microsoft.com/office/drawing/2014/main" id="{94E97071-97BA-5D96-0DB3-0FF63D110F3E}"/>
              </a:ext>
            </a:extLst>
          </p:cNvPr>
          <p:cNvSpPr txBox="1"/>
          <p:nvPr/>
        </p:nvSpPr>
        <p:spPr>
          <a:xfrm>
            <a:off x="19074686" y="13674416"/>
            <a:ext cx="2663631" cy="377397"/>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Low Insurance</a:t>
            </a:r>
          </a:p>
        </p:txBody>
      </p:sp>
      <p:sp>
        <p:nvSpPr>
          <p:cNvPr id="1611" name="TextBox 1610">
            <a:extLst>
              <a:ext uri="{FF2B5EF4-FFF2-40B4-BE49-F238E27FC236}">
                <a16:creationId xmlns:a16="http://schemas.microsoft.com/office/drawing/2014/main" id="{BA0E0827-3F4B-F443-4127-8C99D95265C6}"/>
              </a:ext>
            </a:extLst>
          </p:cNvPr>
          <p:cNvSpPr txBox="1"/>
          <p:nvPr/>
        </p:nvSpPr>
        <p:spPr>
          <a:xfrm>
            <a:off x="22913455" y="13664710"/>
            <a:ext cx="3353003" cy="461665"/>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Medium Insurance</a:t>
            </a:r>
          </a:p>
        </p:txBody>
      </p:sp>
      <p:sp>
        <p:nvSpPr>
          <p:cNvPr id="1612" name="TextBox 1611">
            <a:extLst>
              <a:ext uri="{FF2B5EF4-FFF2-40B4-BE49-F238E27FC236}">
                <a16:creationId xmlns:a16="http://schemas.microsoft.com/office/drawing/2014/main" id="{12748E10-F2BA-ACFF-9547-C423C2ECA597}"/>
              </a:ext>
            </a:extLst>
          </p:cNvPr>
          <p:cNvSpPr txBox="1"/>
          <p:nvPr/>
        </p:nvSpPr>
        <p:spPr>
          <a:xfrm>
            <a:off x="27537364" y="13693068"/>
            <a:ext cx="2663631" cy="377397"/>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High Insurance</a:t>
            </a:r>
          </a:p>
        </p:txBody>
      </p:sp>
      <p:sp>
        <p:nvSpPr>
          <p:cNvPr id="1615" name="Rectangle 1614">
            <a:extLst>
              <a:ext uri="{FF2B5EF4-FFF2-40B4-BE49-F238E27FC236}">
                <a16:creationId xmlns:a16="http://schemas.microsoft.com/office/drawing/2014/main" id="{D3E2F2EB-1A0F-77C0-0D23-14BC340D4D17}"/>
              </a:ext>
            </a:extLst>
          </p:cNvPr>
          <p:cNvSpPr/>
          <p:nvPr/>
        </p:nvSpPr>
        <p:spPr>
          <a:xfrm>
            <a:off x="18714025" y="7348232"/>
            <a:ext cx="11887200" cy="1613187"/>
          </a:xfrm>
          <a:prstGeom prst="rect">
            <a:avLst/>
          </a:prstGeom>
          <a:solidFill>
            <a:srgbClr val="FEF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4" name="TextBox 1613">
            <a:extLst>
              <a:ext uri="{FF2B5EF4-FFF2-40B4-BE49-F238E27FC236}">
                <a16:creationId xmlns:a16="http://schemas.microsoft.com/office/drawing/2014/main" id="{4FCD016E-D188-012E-65E2-B9297E69935E}"/>
              </a:ext>
            </a:extLst>
          </p:cNvPr>
          <p:cNvSpPr txBox="1"/>
          <p:nvPr/>
        </p:nvSpPr>
        <p:spPr>
          <a:xfrm>
            <a:off x="18753213" y="7395124"/>
            <a:ext cx="11707450" cy="1569660"/>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In our nationwide analysis, we found a significant reduction in preventable heart disease mortality in counties that expanded Medicaid versus counties that did not. Additionally, we found the largest decrease in counties that had low insurance rates, and the second highest decrease in counties with high insurance rates.</a:t>
            </a:r>
            <a:endParaRPr lang="en-US" sz="1600" dirty="0"/>
          </a:p>
        </p:txBody>
      </p:sp>
      <p:sp>
        <p:nvSpPr>
          <p:cNvPr id="1619" name="Rectangle 1618">
            <a:extLst>
              <a:ext uri="{FF2B5EF4-FFF2-40B4-BE49-F238E27FC236}">
                <a16:creationId xmlns:a16="http://schemas.microsoft.com/office/drawing/2014/main" id="{410CBF71-CD5F-5313-E9D6-C546011B4961}"/>
              </a:ext>
            </a:extLst>
          </p:cNvPr>
          <p:cNvSpPr/>
          <p:nvPr/>
        </p:nvSpPr>
        <p:spPr>
          <a:xfrm>
            <a:off x="8824173" y="29545935"/>
            <a:ext cx="6274753" cy="4289851"/>
          </a:xfrm>
          <a:prstGeom prst="rect">
            <a:avLst/>
          </a:prstGeom>
          <a:solidFill>
            <a:srgbClr val="FEF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1" name="Picture 1100">
            <a:extLst>
              <a:ext uri="{FF2B5EF4-FFF2-40B4-BE49-F238E27FC236}">
                <a16:creationId xmlns:a16="http://schemas.microsoft.com/office/drawing/2014/main" id="{25B838ED-7CD6-4EB7-EDAF-DB67EE47101D}"/>
              </a:ext>
            </a:extLst>
          </p:cNvPr>
          <p:cNvPicPr>
            <a:picLocks noChangeAspect="1"/>
          </p:cNvPicPr>
          <p:nvPr/>
        </p:nvPicPr>
        <p:blipFill rotWithShape="1">
          <a:blip r:embed="rId40"/>
          <a:srcRect t="5160"/>
          <a:stretch/>
        </p:blipFill>
        <p:spPr>
          <a:xfrm>
            <a:off x="12212006" y="32204444"/>
            <a:ext cx="2616497" cy="1540460"/>
          </a:xfrm>
          <a:prstGeom prst="rect">
            <a:avLst/>
          </a:prstGeom>
          <a:ln w="12700">
            <a:solidFill>
              <a:schemeClr val="tx1"/>
            </a:solidFill>
            <a:prstDash val="lgDashDot"/>
            <a:extLst>
              <a:ext uri="{C807C97D-BFC1-408E-A445-0C87EB9F89A2}">
                <ask:lineSketchStyleProps xmlns:ask="http://schemas.microsoft.com/office/drawing/2018/sketchyshapes" sd="1617256088">
                  <a:custGeom>
                    <a:avLst/>
                    <a:gdLst>
                      <a:gd name="connsiteX0" fmla="*/ 0 w 2616497"/>
                      <a:gd name="connsiteY0" fmla="*/ 0 h 1540460"/>
                      <a:gd name="connsiteX1" fmla="*/ 444804 w 2616497"/>
                      <a:gd name="connsiteY1" fmla="*/ 0 h 1540460"/>
                      <a:gd name="connsiteX2" fmla="*/ 968104 w 2616497"/>
                      <a:gd name="connsiteY2" fmla="*/ 0 h 1540460"/>
                      <a:gd name="connsiteX3" fmla="*/ 1412908 w 2616497"/>
                      <a:gd name="connsiteY3" fmla="*/ 0 h 1540460"/>
                      <a:gd name="connsiteX4" fmla="*/ 1988538 w 2616497"/>
                      <a:gd name="connsiteY4" fmla="*/ 0 h 1540460"/>
                      <a:gd name="connsiteX5" fmla="*/ 2616497 w 2616497"/>
                      <a:gd name="connsiteY5" fmla="*/ 0 h 1540460"/>
                      <a:gd name="connsiteX6" fmla="*/ 2616497 w 2616497"/>
                      <a:gd name="connsiteY6" fmla="*/ 498082 h 1540460"/>
                      <a:gd name="connsiteX7" fmla="*/ 2616497 w 2616497"/>
                      <a:gd name="connsiteY7" fmla="*/ 980760 h 1540460"/>
                      <a:gd name="connsiteX8" fmla="*/ 2616497 w 2616497"/>
                      <a:gd name="connsiteY8" fmla="*/ 1540460 h 1540460"/>
                      <a:gd name="connsiteX9" fmla="*/ 2093198 w 2616497"/>
                      <a:gd name="connsiteY9" fmla="*/ 1540460 h 1540460"/>
                      <a:gd name="connsiteX10" fmla="*/ 1517568 w 2616497"/>
                      <a:gd name="connsiteY10" fmla="*/ 1540460 h 1540460"/>
                      <a:gd name="connsiteX11" fmla="*/ 1072764 w 2616497"/>
                      <a:gd name="connsiteY11" fmla="*/ 1540460 h 1540460"/>
                      <a:gd name="connsiteX12" fmla="*/ 575629 w 2616497"/>
                      <a:gd name="connsiteY12" fmla="*/ 1540460 h 1540460"/>
                      <a:gd name="connsiteX13" fmla="*/ 0 w 2616497"/>
                      <a:gd name="connsiteY13" fmla="*/ 1540460 h 1540460"/>
                      <a:gd name="connsiteX14" fmla="*/ 0 w 2616497"/>
                      <a:gd name="connsiteY14" fmla="*/ 1057783 h 1540460"/>
                      <a:gd name="connsiteX15" fmla="*/ 0 w 2616497"/>
                      <a:gd name="connsiteY15" fmla="*/ 559700 h 1540460"/>
                      <a:gd name="connsiteX16" fmla="*/ 0 w 2616497"/>
                      <a:gd name="connsiteY16" fmla="*/ 0 h 15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6497" h="1540460" fill="none" extrusionOk="0">
                        <a:moveTo>
                          <a:pt x="0" y="0"/>
                        </a:moveTo>
                        <a:cubicBezTo>
                          <a:pt x="149113" y="-6605"/>
                          <a:pt x="303228" y="27564"/>
                          <a:pt x="444804" y="0"/>
                        </a:cubicBezTo>
                        <a:cubicBezTo>
                          <a:pt x="586380" y="-27564"/>
                          <a:pt x="845251" y="52607"/>
                          <a:pt x="968104" y="0"/>
                        </a:cubicBezTo>
                        <a:cubicBezTo>
                          <a:pt x="1090957" y="-52607"/>
                          <a:pt x="1309133" y="17369"/>
                          <a:pt x="1412908" y="0"/>
                        </a:cubicBezTo>
                        <a:cubicBezTo>
                          <a:pt x="1516683" y="-17369"/>
                          <a:pt x="1718506" y="38544"/>
                          <a:pt x="1988538" y="0"/>
                        </a:cubicBezTo>
                        <a:cubicBezTo>
                          <a:pt x="2258570" y="-38544"/>
                          <a:pt x="2304490" y="23405"/>
                          <a:pt x="2616497" y="0"/>
                        </a:cubicBezTo>
                        <a:cubicBezTo>
                          <a:pt x="2631975" y="194985"/>
                          <a:pt x="2586913" y="312226"/>
                          <a:pt x="2616497" y="498082"/>
                        </a:cubicBezTo>
                        <a:cubicBezTo>
                          <a:pt x="2646081" y="683938"/>
                          <a:pt x="2603126" y="811966"/>
                          <a:pt x="2616497" y="980760"/>
                        </a:cubicBezTo>
                        <a:cubicBezTo>
                          <a:pt x="2629868" y="1149554"/>
                          <a:pt x="2584342" y="1313210"/>
                          <a:pt x="2616497" y="1540460"/>
                        </a:cubicBezTo>
                        <a:cubicBezTo>
                          <a:pt x="2458762" y="1550763"/>
                          <a:pt x="2305160" y="1494549"/>
                          <a:pt x="2093198" y="1540460"/>
                        </a:cubicBezTo>
                        <a:cubicBezTo>
                          <a:pt x="1881236" y="1586371"/>
                          <a:pt x="1774013" y="1537194"/>
                          <a:pt x="1517568" y="1540460"/>
                        </a:cubicBezTo>
                        <a:cubicBezTo>
                          <a:pt x="1261123" y="1543726"/>
                          <a:pt x="1294847" y="1499737"/>
                          <a:pt x="1072764" y="1540460"/>
                        </a:cubicBezTo>
                        <a:cubicBezTo>
                          <a:pt x="850681" y="1581183"/>
                          <a:pt x="770511" y="1521423"/>
                          <a:pt x="575629" y="1540460"/>
                        </a:cubicBezTo>
                        <a:cubicBezTo>
                          <a:pt x="380748" y="1559497"/>
                          <a:pt x="189961" y="1525101"/>
                          <a:pt x="0" y="1540460"/>
                        </a:cubicBezTo>
                        <a:cubicBezTo>
                          <a:pt x="-19071" y="1388240"/>
                          <a:pt x="48524" y="1155794"/>
                          <a:pt x="0" y="1057783"/>
                        </a:cubicBezTo>
                        <a:cubicBezTo>
                          <a:pt x="-48524" y="959772"/>
                          <a:pt x="38656" y="677725"/>
                          <a:pt x="0" y="559700"/>
                        </a:cubicBezTo>
                        <a:cubicBezTo>
                          <a:pt x="-38656" y="441675"/>
                          <a:pt x="59824" y="205096"/>
                          <a:pt x="0" y="0"/>
                        </a:cubicBezTo>
                        <a:close/>
                      </a:path>
                      <a:path w="2616497" h="1540460" stroke="0" extrusionOk="0">
                        <a:moveTo>
                          <a:pt x="0" y="0"/>
                        </a:moveTo>
                        <a:cubicBezTo>
                          <a:pt x="181248" y="-25574"/>
                          <a:pt x="311085" y="23840"/>
                          <a:pt x="523299" y="0"/>
                        </a:cubicBezTo>
                        <a:cubicBezTo>
                          <a:pt x="735513" y="-23840"/>
                          <a:pt x="807460" y="48907"/>
                          <a:pt x="994269" y="0"/>
                        </a:cubicBezTo>
                        <a:cubicBezTo>
                          <a:pt x="1181078" y="-48907"/>
                          <a:pt x="1362308" y="21099"/>
                          <a:pt x="1491403" y="0"/>
                        </a:cubicBezTo>
                        <a:cubicBezTo>
                          <a:pt x="1620498" y="-21099"/>
                          <a:pt x="1888369" y="68009"/>
                          <a:pt x="2067033" y="0"/>
                        </a:cubicBezTo>
                        <a:cubicBezTo>
                          <a:pt x="2245697" y="-68009"/>
                          <a:pt x="2348800" y="1250"/>
                          <a:pt x="2616497" y="0"/>
                        </a:cubicBezTo>
                        <a:cubicBezTo>
                          <a:pt x="2675794" y="179816"/>
                          <a:pt x="2566446" y="344947"/>
                          <a:pt x="2616497" y="513487"/>
                        </a:cubicBezTo>
                        <a:cubicBezTo>
                          <a:pt x="2666548" y="682027"/>
                          <a:pt x="2576136" y="793406"/>
                          <a:pt x="2616497" y="980760"/>
                        </a:cubicBezTo>
                        <a:cubicBezTo>
                          <a:pt x="2656858" y="1168114"/>
                          <a:pt x="2583585" y="1309702"/>
                          <a:pt x="2616497" y="1540460"/>
                        </a:cubicBezTo>
                        <a:cubicBezTo>
                          <a:pt x="2422321" y="1593355"/>
                          <a:pt x="2340451" y="1481642"/>
                          <a:pt x="2093198" y="1540460"/>
                        </a:cubicBezTo>
                        <a:cubicBezTo>
                          <a:pt x="1845945" y="1599278"/>
                          <a:pt x="1718374" y="1512579"/>
                          <a:pt x="1517568" y="1540460"/>
                        </a:cubicBezTo>
                        <a:cubicBezTo>
                          <a:pt x="1316762" y="1568341"/>
                          <a:pt x="1251875" y="1535551"/>
                          <a:pt x="994269" y="1540460"/>
                        </a:cubicBezTo>
                        <a:cubicBezTo>
                          <a:pt x="736663" y="1545369"/>
                          <a:pt x="285921" y="1458674"/>
                          <a:pt x="0" y="1540460"/>
                        </a:cubicBezTo>
                        <a:cubicBezTo>
                          <a:pt x="-24272" y="1362244"/>
                          <a:pt x="63913" y="1186701"/>
                          <a:pt x="0" y="996164"/>
                        </a:cubicBezTo>
                        <a:cubicBezTo>
                          <a:pt x="-63913" y="805627"/>
                          <a:pt x="23134" y="726871"/>
                          <a:pt x="0" y="513487"/>
                        </a:cubicBezTo>
                        <a:cubicBezTo>
                          <a:pt x="-23134" y="300103"/>
                          <a:pt x="25579" y="215716"/>
                          <a:pt x="0" y="0"/>
                        </a:cubicBezTo>
                        <a:close/>
                      </a:path>
                    </a:pathLst>
                  </a:custGeom>
                  <ask:type>
                    <ask:lineSketchNone/>
                  </ask:type>
                </ask:lineSketchStyleProps>
              </a:ext>
            </a:extLst>
          </a:ln>
        </p:spPr>
      </p:pic>
      <p:pic>
        <p:nvPicPr>
          <p:cNvPr id="1103" name="Picture 1102">
            <a:extLst>
              <a:ext uri="{FF2B5EF4-FFF2-40B4-BE49-F238E27FC236}">
                <a16:creationId xmlns:a16="http://schemas.microsoft.com/office/drawing/2014/main" id="{5AFE4F4D-FF64-6EB9-C462-655246BADDDA}"/>
              </a:ext>
            </a:extLst>
          </p:cNvPr>
          <p:cNvPicPr>
            <a:picLocks noChangeAspect="1"/>
          </p:cNvPicPr>
          <p:nvPr/>
        </p:nvPicPr>
        <p:blipFill rotWithShape="1">
          <a:blip r:embed="rId41"/>
          <a:srcRect t="5817"/>
          <a:stretch/>
        </p:blipFill>
        <p:spPr>
          <a:xfrm>
            <a:off x="12229206" y="30108227"/>
            <a:ext cx="2599297" cy="1529799"/>
          </a:xfrm>
          <a:prstGeom prst="rect">
            <a:avLst/>
          </a:prstGeom>
          <a:ln w="12700">
            <a:solidFill>
              <a:schemeClr val="tx1"/>
            </a:solidFill>
            <a:prstDash val="lgDashDot"/>
            <a:extLst>
              <a:ext uri="{C807C97D-BFC1-408E-A445-0C87EB9F89A2}">
                <ask:lineSketchStyleProps xmlns:ask="http://schemas.microsoft.com/office/drawing/2018/sketchyshapes" sd="3978248048">
                  <a:custGeom>
                    <a:avLst/>
                    <a:gdLst>
                      <a:gd name="connsiteX0" fmla="*/ 0 w 2599297"/>
                      <a:gd name="connsiteY0" fmla="*/ 0 h 1529799"/>
                      <a:gd name="connsiteX1" fmla="*/ 545852 w 2599297"/>
                      <a:gd name="connsiteY1" fmla="*/ 0 h 1529799"/>
                      <a:gd name="connsiteX2" fmla="*/ 987733 w 2599297"/>
                      <a:gd name="connsiteY2" fmla="*/ 0 h 1529799"/>
                      <a:gd name="connsiteX3" fmla="*/ 1507592 w 2599297"/>
                      <a:gd name="connsiteY3" fmla="*/ 0 h 1529799"/>
                      <a:gd name="connsiteX4" fmla="*/ 1975466 w 2599297"/>
                      <a:gd name="connsiteY4" fmla="*/ 0 h 1529799"/>
                      <a:gd name="connsiteX5" fmla="*/ 2599297 w 2599297"/>
                      <a:gd name="connsiteY5" fmla="*/ 0 h 1529799"/>
                      <a:gd name="connsiteX6" fmla="*/ 2599297 w 2599297"/>
                      <a:gd name="connsiteY6" fmla="*/ 509933 h 1529799"/>
                      <a:gd name="connsiteX7" fmla="*/ 2599297 w 2599297"/>
                      <a:gd name="connsiteY7" fmla="*/ 1004568 h 1529799"/>
                      <a:gd name="connsiteX8" fmla="*/ 2599297 w 2599297"/>
                      <a:gd name="connsiteY8" fmla="*/ 1529799 h 1529799"/>
                      <a:gd name="connsiteX9" fmla="*/ 2131424 w 2599297"/>
                      <a:gd name="connsiteY9" fmla="*/ 1529799 h 1529799"/>
                      <a:gd name="connsiteX10" fmla="*/ 1585571 w 2599297"/>
                      <a:gd name="connsiteY10" fmla="*/ 1529799 h 1529799"/>
                      <a:gd name="connsiteX11" fmla="*/ 1143691 w 2599297"/>
                      <a:gd name="connsiteY11" fmla="*/ 1529799 h 1529799"/>
                      <a:gd name="connsiteX12" fmla="*/ 571845 w 2599297"/>
                      <a:gd name="connsiteY12" fmla="*/ 1529799 h 1529799"/>
                      <a:gd name="connsiteX13" fmla="*/ 0 w 2599297"/>
                      <a:gd name="connsiteY13" fmla="*/ 1529799 h 1529799"/>
                      <a:gd name="connsiteX14" fmla="*/ 0 w 2599297"/>
                      <a:gd name="connsiteY14" fmla="*/ 1065760 h 1529799"/>
                      <a:gd name="connsiteX15" fmla="*/ 0 w 2599297"/>
                      <a:gd name="connsiteY15" fmla="*/ 540529 h 1529799"/>
                      <a:gd name="connsiteX16" fmla="*/ 0 w 2599297"/>
                      <a:gd name="connsiteY16" fmla="*/ 0 h 1529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9297" h="1529799" fill="none" extrusionOk="0">
                        <a:moveTo>
                          <a:pt x="0" y="0"/>
                        </a:moveTo>
                        <a:cubicBezTo>
                          <a:pt x="156266" y="-57070"/>
                          <a:pt x="410972" y="14572"/>
                          <a:pt x="545852" y="0"/>
                        </a:cubicBezTo>
                        <a:cubicBezTo>
                          <a:pt x="680732" y="-14572"/>
                          <a:pt x="786109" y="29394"/>
                          <a:pt x="987733" y="0"/>
                        </a:cubicBezTo>
                        <a:cubicBezTo>
                          <a:pt x="1189357" y="-29394"/>
                          <a:pt x="1378074" y="6499"/>
                          <a:pt x="1507592" y="0"/>
                        </a:cubicBezTo>
                        <a:cubicBezTo>
                          <a:pt x="1637110" y="-6499"/>
                          <a:pt x="1818221" y="31376"/>
                          <a:pt x="1975466" y="0"/>
                        </a:cubicBezTo>
                        <a:cubicBezTo>
                          <a:pt x="2132711" y="-31376"/>
                          <a:pt x="2454220" y="6942"/>
                          <a:pt x="2599297" y="0"/>
                        </a:cubicBezTo>
                        <a:cubicBezTo>
                          <a:pt x="2624877" y="180195"/>
                          <a:pt x="2563723" y="279257"/>
                          <a:pt x="2599297" y="509933"/>
                        </a:cubicBezTo>
                        <a:cubicBezTo>
                          <a:pt x="2634871" y="740609"/>
                          <a:pt x="2580433" y="877108"/>
                          <a:pt x="2599297" y="1004568"/>
                        </a:cubicBezTo>
                        <a:cubicBezTo>
                          <a:pt x="2618161" y="1132029"/>
                          <a:pt x="2557121" y="1305747"/>
                          <a:pt x="2599297" y="1529799"/>
                        </a:cubicBezTo>
                        <a:cubicBezTo>
                          <a:pt x="2477802" y="1535506"/>
                          <a:pt x="2287365" y="1474769"/>
                          <a:pt x="2131424" y="1529799"/>
                        </a:cubicBezTo>
                        <a:cubicBezTo>
                          <a:pt x="1975483" y="1584829"/>
                          <a:pt x="1816801" y="1517852"/>
                          <a:pt x="1585571" y="1529799"/>
                        </a:cubicBezTo>
                        <a:cubicBezTo>
                          <a:pt x="1354341" y="1541746"/>
                          <a:pt x="1250410" y="1482457"/>
                          <a:pt x="1143691" y="1529799"/>
                        </a:cubicBezTo>
                        <a:cubicBezTo>
                          <a:pt x="1036972" y="1577141"/>
                          <a:pt x="751119" y="1478373"/>
                          <a:pt x="571845" y="1529799"/>
                        </a:cubicBezTo>
                        <a:cubicBezTo>
                          <a:pt x="392571" y="1581225"/>
                          <a:pt x="174671" y="1474302"/>
                          <a:pt x="0" y="1529799"/>
                        </a:cubicBezTo>
                        <a:cubicBezTo>
                          <a:pt x="-42016" y="1396977"/>
                          <a:pt x="24558" y="1267728"/>
                          <a:pt x="0" y="1065760"/>
                        </a:cubicBezTo>
                        <a:cubicBezTo>
                          <a:pt x="-24558" y="863792"/>
                          <a:pt x="42083" y="791657"/>
                          <a:pt x="0" y="540529"/>
                        </a:cubicBezTo>
                        <a:cubicBezTo>
                          <a:pt x="-42083" y="289401"/>
                          <a:pt x="28385" y="201086"/>
                          <a:pt x="0" y="0"/>
                        </a:cubicBezTo>
                        <a:close/>
                      </a:path>
                      <a:path w="2599297" h="1529799" stroke="0" extrusionOk="0">
                        <a:moveTo>
                          <a:pt x="0" y="0"/>
                        </a:moveTo>
                        <a:cubicBezTo>
                          <a:pt x="175212" y="-48746"/>
                          <a:pt x="280310" y="33105"/>
                          <a:pt x="519859" y="0"/>
                        </a:cubicBezTo>
                        <a:cubicBezTo>
                          <a:pt x="759408" y="-33105"/>
                          <a:pt x="869847" y="4459"/>
                          <a:pt x="1039719" y="0"/>
                        </a:cubicBezTo>
                        <a:cubicBezTo>
                          <a:pt x="1209591" y="-4459"/>
                          <a:pt x="1438563" y="12465"/>
                          <a:pt x="1611564" y="0"/>
                        </a:cubicBezTo>
                        <a:cubicBezTo>
                          <a:pt x="1784566" y="-12465"/>
                          <a:pt x="1952697" y="29328"/>
                          <a:pt x="2053445" y="0"/>
                        </a:cubicBezTo>
                        <a:cubicBezTo>
                          <a:pt x="2154193" y="-29328"/>
                          <a:pt x="2425382" y="17051"/>
                          <a:pt x="2599297" y="0"/>
                        </a:cubicBezTo>
                        <a:cubicBezTo>
                          <a:pt x="2625060" y="235621"/>
                          <a:pt x="2565964" y="311011"/>
                          <a:pt x="2599297" y="540529"/>
                        </a:cubicBezTo>
                        <a:cubicBezTo>
                          <a:pt x="2632630" y="770047"/>
                          <a:pt x="2570867" y="932471"/>
                          <a:pt x="2599297" y="1050462"/>
                        </a:cubicBezTo>
                        <a:cubicBezTo>
                          <a:pt x="2627727" y="1168453"/>
                          <a:pt x="2572277" y="1302449"/>
                          <a:pt x="2599297" y="1529799"/>
                        </a:cubicBezTo>
                        <a:cubicBezTo>
                          <a:pt x="2478596" y="1574088"/>
                          <a:pt x="2227628" y="1474245"/>
                          <a:pt x="2027452" y="1529799"/>
                        </a:cubicBezTo>
                        <a:cubicBezTo>
                          <a:pt x="1827276" y="1585353"/>
                          <a:pt x="1721127" y="1508868"/>
                          <a:pt x="1481599" y="1529799"/>
                        </a:cubicBezTo>
                        <a:cubicBezTo>
                          <a:pt x="1242071" y="1550730"/>
                          <a:pt x="1122691" y="1521358"/>
                          <a:pt x="909754" y="1529799"/>
                        </a:cubicBezTo>
                        <a:cubicBezTo>
                          <a:pt x="696818" y="1538240"/>
                          <a:pt x="189051" y="1475740"/>
                          <a:pt x="0" y="1529799"/>
                        </a:cubicBezTo>
                        <a:cubicBezTo>
                          <a:pt x="-39449" y="1327313"/>
                          <a:pt x="51477" y="1214342"/>
                          <a:pt x="0" y="1019866"/>
                        </a:cubicBezTo>
                        <a:cubicBezTo>
                          <a:pt x="-51477" y="825390"/>
                          <a:pt x="46462" y="684808"/>
                          <a:pt x="0" y="555827"/>
                        </a:cubicBezTo>
                        <a:cubicBezTo>
                          <a:pt x="-46462" y="426846"/>
                          <a:pt x="56513" y="164994"/>
                          <a:pt x="0" y="0"/>
                        </a:cubicBezTo>
                        <a:close/>
                      </a:path>
                    </a:pathLst>
                  </a:custGeom>
                  <ask:type>
                    <ask:lineSketchNone/>
                  </ask:type>
                </ask:lineSketchStyleProps>
              </a:ext>
            </a:extLst>
          </a:ln>
        </p:spPr>
      </p:pic>
      <p:pic>
        <p:nvPicPr>
          <p:cNvPr id="1107" name="Picture 1106">
            <a:extLst>
              <a:ext uri="{FF2B5EF4-FFF2-40B4-BE49-F238E27FC236}">
                <a16:creationId xmlns:a16="http://schemas.microsoft.com/office/drawing/2014/main" id="{8A27C96F-2532-3D5D-BB72-AE585DE23C69}"/>
              </a:ext>
            </a:extLst>
          </p:cNvPr>
          <p:cNvPicPr>
            <a:picLocks noChangeAspect="1"/>
          </p:cNvPicPr>
          <p:nvPr/>
        </p:nvPicPr>
        <p:blipFill rotWithShape="1">
          <a:blip r:embed="rId42"/>
          <a:srcRect t="6622"/>
          <a:stretch/>
        </p:blipFill>
        <p:spPr>
          <a:xfrm>
            <a:off x="9095117" y="32216786"/>
            <a:ext cx="2599298" cy="1510246"/>
          </a:xfrm>
          <a:prstGeom prst="rect">
            <a:avLst/>
          </a:prstGeom>
          <a:ln w="12700">
            <a:solidFill>
              <a:schemeClr val="tx1"/>
            </a:solidFill>
            <a:prstDash val="lgDashDot"/>
            <a:extLst>
              <a:ext uri="{C807C97D-BFC1-408E-A445-0C87EB9F89A2}">
                <ask:lineSketchStyleProps xmlns:ask="http://schemas.microsoft.com/office/drawing/2018/sketchyshapes" sd="1219033472">
                  <a:custGeom>
                    <a:avLst/>
                    <a:gdLst>
                      <a:gd name="connsiteX0" fmla="*/ 0 w 2599298"/>
                      <a:gd name="connsiteY0" fmla="*/ 0 h 1510246"/>
                      <a:gd name="connsiteX1" fmla="*/ 493867 w 2599298"/>
                      <a:gd name="connsiteY1" fmla="*/ 0 h 1510246"/>
                      <a:gd name="connsiteX2" fmla="*/ 935747 w 2599298"/>
                      <a:gd name="connsiteY2" fmla="*/ 0 h 1510246"/>
                      <a:gd name="connsiteX3" fmla="*/ 1403621 w 2599298"/>
                      <a:gd name="connsiteY3" fmla="*/ 0 h 1510246"/>
                      <a:gd name="connsiteX4" fmla="*/ 1949474 w 2599298"/>
                      <a:gd name="connsiteY4" fmla="*/ 0 h 1510246"/>
                      <a:gd name="connsiteX5" fmla="*/ 2599298 w 2599298"/>
                      <a:gd name="connsiteY5" fmla="*/ 0 h 1510246"/>
                      <a:gd name="connsiteX6" fmla="*/ 2599298 w 2599298"/>
                      <a:gd name="connsiteY6" fmla="*/ 473210 h 1510246"/>
                      <a:gd name="connsiteX7" fmla="*/ 2599298 w 2599298"/>
                      <a:gd name="connsiteY7" fmla="*/ 931318 h 1510246"/>
                      <a:gd name="connsiteX8" fmla="*/ 2599298 w 2599298"/>
                      <a:gd name="connsiteY8" fmla="*/ 1510246 h 1510246"/>
                      <a:gd name="connsiteX9" fmla="*/ 2079438 w 2599298"/>
                      <a:gd name="connsiteY9" fmla="*/ 1510246 h 1510246"/>
                      <a:gd name="connsiteX10" fmla="*/ 1611565 w 2599298"/>
                      <a:gd name="connsiteY10" fmla="*/ 1510246 h 1510246"/>
                      <a:gd name="connsiteX11" fmla="*/ 1039719 w 2599298"/>
                      <a:gd name="connsiteY11" fmla="*/ 1510246 h 1510246"/>
                      <a:gd name="connsiteX12" fmla="*/ 545853 w 2599298"/>
                      <a:gd name="connsiteY12" fmla="*/ 1510246 h 1510246"/>
                      <a:gd name="connsiteX13" fmla="*/ 0 w 2599298"/>
                      <a:gd name="connsiteY13" fmla="*/ 1510246 h 1510246"/>
                      <a:gd name="connsiteX14" fmla="*/ 0 w 2599298"/>
                      <a:gd name="connsiteY14" fmla="*/ 991728 h 1510246"/>
                      <a:gd name="connsiteX15" fmla="*/ 0 w 2599298"/>
                      <a:gd name="connsiteY15" fmla="*/ 503415 h 1510246"/>
                      <a:gd name="connsiteX16" fmla="*/ 0 w 2599298"/>
                      <a:gd name="connsiteY16" fmla="*/ 0 h 151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9298" h="1510246" fill="none" extrusionOk="0">
                        <a:moveTo>
                          <a:pt x="0" y="0"/>
                        </a:moveTo>
                        <a:cubicBezTo>
                          <a:pt x="186702" y="-48953"/>
                          <a:pt x="311519" y="48342"/>
                          <a:pt x="493867" y="0"/>
                        </a:cubicBezTo>
                        <a:cubicBezTo>
                          <a:pt x="676215" y="-48342"/>
                          <a:pt x="753085" y="20795"/>
                          <a:pt x="935747" y="0"/>
                        </a:cubicBezTo>
                        <a:cubicBezTo>
                          <a:pt x="1118409" y="-20795"/>
                          <a:pt x="1294232" y="3853"/>
                          <a:pt x="1403621" y="0"/>
                        </a:cubicBezTo>
                        <a:cubicBezTo>
                          <a:pt x="1513010" y="-3853"/>
                          <a:pt x="1794721" y="51760"/>
                          <a:pt x="1949474" y="0"/>
                        </a:cubicBezTo>
                        <a:cubicBezTo>
                          <a:pt x="2104227" y="-51760"/>
                          <a:pt x="2392780" y="40626"/>
                          <a:pt x="2599298" y="0"/>
                        </a:cubicBezTo>
                        <a:cubicBezTo>
                          <a:pt x="2633673" y="177359"/>
                          <a:pt x="2581914" y="309849"/>
                          <a:pt x="2599298" y="473210"/>
                        </a:cubicBezTo>
                        <a:cubicBezTo>
                          <a:pt x="2616682" y="636571"/>
                          <a:pt x="2565443" y="748404"/>
                          <a:pt x="2599298" y="931318"/>
                        </a:cubicBezTo>
                        <a:cubicBezTo>
                          <a:pt x="2633153" y="1114232"/>
                          <a:pt x="2536512" y="1334512"/>
                          <a:pt x="2599298" y="1510246"/>
                        </a:cubicBezTo>
                        <a:cubicBezTo>
                          <a:pt x="2392878" y="1569116"/>
                          <a:pt x="2191760" y="1506685"/>
                          <a:pt x="2079438" y="1510246"/>
                        </a:cubicBezTo>
                        <a:cubicBezTo>
                          <a:pt x="1967116" y="1513807"/>
                          <a:pt x="1776263" y="1462307"/>
                          <a:pt x="1611565" y="1510246"/>
                        </a:cubicBezTo>
                        <a:cubicBezTo>
                          <a:pt x="1446867" y="1558185"/>
                          <a:pt x="1324049" y="1503806"/>
                          <a:pt x="1039719" y="1510246"/>
                        </a:cubicBezTo>
                        <a:cubicBezTo>
                          <a:pt x="755389" y="1516686"/>
                          <a:pt x="780538" y="1472924"/>
                          <a:pt x="545853" y="1510246"/>
                        </a:cubicBezTo>
                        <a:cubicBezTo>
                          <a:pt x="311168" y="1547568"/>
                          <a:pt x="112184" y="1456263"/>
                          <a:pt x="0" y="1510246"/>
                        </a:cubicBezTo>
                        <a:cubicBezTo>
                          <a:pt x="-30183" y="1392510"/>
                          <a:pt x="8004" y="1215415"/>
                          <a:pt x="0" y="991728"/>
                        </a:cubicBezTo>
                        <a:cubicBezTo>
                          <a:pt x="-8004" y="768041"/>
                          <a:pt x="3281" y="647646"/>
                          <a:pt x="0" y="503415"/>
                        </a:cubicBezTo>
                        <a:cubicBezTo>
                          <a:pt x="-3281" y="359184"/>
                          <a:pt x="34040" y="230585"/>
                          <a:pt x="0" y="0"/>
                        </a:cubicBezTo>
                        <a:close/>
                      </a:path>
                      <a:path w="2599298" h="1510246" stroke="0" extrusionOk="0">
                        <a:moveTo>
                          <a:pt x="0" y="0"/>
                        </a:moveTo>
                        <a:cubicBezTo>
                          <a:pt x="182795" y="-5667"/>
                          <a:pt x="377411" y="50971"/>
                          <a:pt x="493867" y="0"/>
                        </a:cubicBezTo>
                        <a:cubicBezTo>
                          <a:pt x="610323" y="-50971"/>
                          <a:pt x="796425" y="50067"/>
                          <a:pt x="935747" y="0"/>
                        </a:cubicBezTo>
                        <a:cubicBezTo>
                          <a:pt x="1075069" y="-50067"/>
                          <a:pt x="1325144" y="47962"/>
                          <a:pt x="1507593" y="0"/>
                        </a:cubicBezTo>
                        <a:cubicBezTo>
                          <a:pt x="1690042" y="-47962"/>
                          <a:pt x="1759375" y="22307"/>
                          <a:pt x="2001459" y="0"/>
                        </a:cubicBezTo>
                        <a:cubicBezTo>
                          <a:pt x="2243543" y="-22307"/>
                          <a:pt x="2443625" y="44533"/>
                          <a:pt x="2599298" y="0"/>
                        </a:cubicBezTo>
                        <a:cubicBezTo>
                          <a:pt x="2632841" y="187565"/>
                          <a:pt x="2562676" y="374765"/>
                          <a:pt x="2599298" y="533620"/>
                        </a:cubicBezTo>
                        <a:cubicBezTo>
                          <a:pt x="2635920" y="692475"/>
                          <a:pt x="2596765" y="845411"/>
                          <a:pt x="2599298" y="1037036"/>
                        </a:cubicBezTo>
                        <a:cubicBezTo>
                          <a:pt x="2601831" y="1228661"/>
                          <a:pt x="2596481" y="1353600"/>
                          <a:pt x="2599298" y="1510246"/>
                        </a:cubicBezTo>
                        <a:cubicBezTo>
                          <a:pt x="2496587" y="1542403"/>
                          <a:pt x="2358918" y="1493911"/>
                          <a:pt x="2131424" y="1510246"/>
                        </a:cubicBezTo>
                        <a:cubicBezTo>
                          <a:pt x="1903930" y="1526581"/>
                          <a:pt x="1731157" y="1471425"/>
                          <a:pt x="1611565" y="1510246"/>
                        </a:cubicBezTo>
                        <a:cubicBezTo>
                          <a:pt x="1491973" y="1549067"/>
                          <a:pt x="1306507" y="1482222"/>
                          <a:pt x="1091705" y="1510246"/>
                        </a:cubicBezTo>
                        <a:cubicBezTo>
                          <a:pt x="876903" y="1538270"/>
                          <a:pt x="807093" y="1488299"/>
                          <a:pt x="597839" y="1510246"/>
                        </a:cubicBezTo>
                        <a:cubicBezTo>
                          <a:pt x="388585" y="1532193"/>
                          <a:pt x="168818" y="1506191"/>
                          <a:pt x="0" y="1510246"/>
                        </a:cubicBezTo>
                        <a:cubicBezTo>
                          <a:pt x="-47371" y="1261808"/>
                          <a:pt x="6585" y="1218146"/>
                          <a:pt x="0" y="976626"/>
                        </a:cubicBezTo>
                        <a:cubicBezTo>
                          <a:pt x="-6585" y="735106"/>
                          <a:pt x="26867" y="652499"/>
                          <a:pt x="0" y="443005"/>
                        </a:cubicBezTo>
                        <a:cubicBezTo>
                          <a:pt x="-26867" y="233511"/>
                          <a:pt x="47048" y="154424"/>
                          <a:pt x="0" y="0"/>
                        </a:cubicBezTo>
                        <a:close/>
                      </a:path>
                    </a:pathLst>
                  </a:custGeom>
                  <ask:type>
                    <ask:lineSketchNone/>
                  </ask:type>
                </ask:lineSketchStyleProps>
              </a:ext>
            </a:extLst>
          </a:ln>
        </p:spPr>
      </p:pic>
      <p:sp>
        <p:nvSpPr>
          <p:cNvPr id="1621" name="TextBox 1620">
            <a:extLst>
              <a:ext uri="{FF2B5EF4-FFF2-40B4-BE49-F238E27FC236}">
                <a16:creationId xmlns:a16="http://schemas.microsoft.com/office/drawing/2014/main" id="{FA083D27-6602-1E07-C875-475A3F20AC0D}"/>
              </a:ext>
            </a:extLst>
          </p:cNvPr>
          <p:cNvSpPr txBox="1"/>
          <p:nvPr/>
        </p:nvSpPr>
        <p:spPr>
          <a:xfrm>
            <a:off x="9081445" y="31866746"/>
            <a:ext cx="2743488" cy="246221"/>
          </a:xfrm>
          <a:prstGeom prst="rect">
            <a:avLst/>
          </a:prstGeom>
          <a:noFill/>
        </p:spPr>
        <p:txBody>
          <a:bodyPr wrap="square" rtlCol="0">
            <a:spAutoFit/>
          </a:bodyPr>
          <a:lstStyle/>
          <a:p>
            <a:pPr algn="ctr"/>
            <a:r>
              <a:rPr lang="en-US" sz="1000" b="1" dirty="0">
                <a:latin typeface="Helvetica" panose="020B0604020202020204" pitchFamily="34" charset="0"/>
                <a:cs typeface="Helvetica" panose="020B0604020202020204" pitchFamily="34" charset="0"/>
              </a:rPr>
              <a:t>Median Income of US Counties, 2010-2018</a:t>
            </a:r>
          </a:p>
        </p:txBody>
      </p:sp>
      <p:sp>
        <p:nvSpPr>
          <p:cNvPr id="1622" name="TextBox 1621">
            <a:extLst>
              <a:ext uri="{FF2B5EF4-FFF2-40B4-BE49-F238E27FC236}">
                <a16:creationId xmlns:a16="http://schemas.microsoft.com/office/drawing/2014/main" id="{F5DF57E5-8E18-25A0-C802-597717F2DD0A}"/>
              </a:ext>
            </a:extLst>
          </p:cNvPr>
          <p:cNvSpPr txBox="1"/>
          <p:nvPr/>
        </p:nvSpPr>
        <p:spPr>
          <a:xfrm>
            <a:off x="8869927" y="29775534"/>
            <a:ext cx="3049455" cy="246221"/>
          </a:xfrm>
          <a:prstGeom prst="rect">
            <a:avLst/>
          </a:prstGeom>
          <a:noFill/>
        </p:spPr>
        <p:txBody>
          <a:bodyPr wrap="square" rtlCol="0">
            <a:spAutoFit/>
          </a:bodyPr>
          <a:lstStyle/>
          <a:p>
            <a:pPr algn="ctr"/>
            <a:r>
              <a:rPr lang="en-US" sz="1000" b="1" dirty="0">
                <a:latin typeface="Helvetica" panose="020B0604020202020204" pitchFamily="34" charset="0"/>
                <a:cs typeface="Helvetica" panose="020B0604020202020204" pitchFamily="34" charset="0"/>
              </a:rPr>
              <a:t>Average Population of US Counties, 2010-2018</a:t>
            </a:r>
          </a:p>
        </p:txBody>
      </p:sp>
      <p:sp>
        <p:nvSpPr>
          <p:cNvPr id="1623" name="TextBox 1622">
            <a:extLst>
              <a:ext uri="{FF2B5EF4-FFF2-40B4-BE49-F238E27FC236}">
                <a16:creationId xmlns:a16="http://schemas.microsoft.com/office/drawing/2014/main" id="{973786C8-FDFC-723B-F10E-9120385DB8FD}"/>
              </a:ext>
            </a:extLst>
          </p:cNvPr>
          <p:cNvSpPr txBox="1"/>
          <p:nvPr/>
        </p:nvSpPr>
        <p:spPr>
          <a:xfrm>
            <a:off x="12177035" y="29673879"/>
            <a:ext cx="2743488" cy="400110"/>
          </a:xfrm>
          <a:prstGeom prst="rect">
            <a:avLst/>
          </a:prstGeom>
          <a:noFill/>
        </p:spPr>
        <p:txBody>
          <a:bodyPr wrap="square" rtlCol="0">
            <a:spAutoFit/>
          </a:bodyPr>
          <a:lstStyle/>
          <a:p>
            <a:pPr algn="ctr"/>
            <a:r>
              <a:rPr lang="en-US" sz="1000" b="1" dirty="0">
                <a:latin typeface="Helvetica" panose="020B0604020202020204" pitchFamily="34" charset="0"/>
                <a:cs typeface="Helvetica" panose="020B0604020202020204" pitchFamily="34" charset="0"/>
              </a:rPr>
              <a:t>Average Number of People Employed in US Counties, 2010-2018</a:t>
            </a:r>
          </a:p>
        </p:txBody>
      </p:sp>
      <p:pic>
        <p:nvPicPr>
          <p:cNvPr id="1625" name="Picture 1624">
            <a:extLst>
              <a:ext uri="{FF2B5EF4-FFF2-40B4-BE49-F238E27FC236}">
                <a16:creationId xmlns:a16="http://schemas.microsoft.com/office/drawing/2014/main" id="{E1F99A77-7915-8E5A-6E55-89358570ABDE}"/>
              </a:ext>
            </a:extLst>
          </p:cNvPr>
          <p:cNvPicPr>
            <a:picLocks noChangeAspect="1"/>
          </p:cNvPicPr>
          <p:nvPr/>
        </p:nvPicPr>
        <p:blipFill rotWithShape="1">
          <a:blip r:embed="rId43"/>
          <a:srcRect t="6612"/>
          <a:stretch/>
        </p:blipFill>
        <p:spPr>
          <a:xfrm>
            <a:off x="9095117" y="30125307"/>
            <a:ext cx="2599076" cy="1512719"/>
          </a:xfrm>
          <a:prstGeom prst="rect">
            <a:avLst/>
          </a:prstGeom>
          <a:ln w="12700">
            <a:solidFill>
              <a:schemeClr val="tx1"/>
            </a:solidFill>
            <a:prstDash val="lgDashDot"/>
            <a:extLst>
              <a:ext uri="{C807C97D-BFC1-408E-A445-0C87EB9F89A2}">
                <ask:lineSketchStyleProps xmlns:ask="http://schemas.microsoft.com/office/drawing/2018/sketchyshapes" sd="981765707">
                  <a:custGeom>
                    <a:avLst/>
                    <a:gdLst>
                      <a:gd name="connsiteX0" fmla="*/ 0 w 2599076"/>
                      <a:gd name="connsiteY0" fmla="*/ 0 h 1512719"/>
                      <a:gd name="connsiteX1" fmla="*/ 545806 w 2599076"/>
                      <a:gd name="connsiteY1" fmla="*/ 0 h 1512719"/>
                      <a:gd name="connsiteX2" fmla="*/ 1013640 w 2599076"/>
                      <a:gd name="connsiteY2" fmla="*/ 0 h 1512719"/>
                      <a:gd name="connsiteX3" fmla="*/ 1507464 w 2599076"/>
                      <a:gd name="connsiteY3" fmla="*/ 0 h 1512719"/>
                      <a:gd name="connsiteX4" fmla="*/ 2027279 w 2599076"/>
                      <a:gd name="connsiteY4" fmla="*/ 0 h 1512719"/>
                      <a:gd name="connsiteX5" fmla="*/ 2599076 w 2599076"/>
                      <a:gd name="connsiteY5" fmla="*/ 0 h 1512719"/>
                      <a:gd name="connsiteX6" fmla="*/ 2599076 w 2599076"/>
                      <a:gd name="connsiteY6" fmla="*/ 489112 h 1512719"/>
                      <a:gd name="connsiteX7" fmla="*/ 2599076 w 2599076"/>
                      <a:gd name="connsiteY7" fmla="*/ 1008479 h 1512719"/>
                      <a:gd name="connsiteX8" fmla="*/ 2599076 w 2599076"/>
                      <a:gd name="connsiteY8" fmla="*/ 1512719 h 1512719"/>
                      <a:gd name="connsiteX9" fmla="*/ 2157233 w 2599076"/>
                      <a:gd name="connsiteY9" fmla="*/ 1512719 h 1512719"/>
                      <a:gd name="connsiteX10" fmla="*/ 1689399 w 2599076"/>
                      <a:gd name="connsiteY10" fmla="*/ 1512719 h 1512719"/>
                      <a:gd name="connsiteX11" fmla="*/ 1169584 w 2599076"/>
                      <a:gd name="connsiteY11" fmla="*/ 1512719 h 1512719"/>
                      <a:gd name="connsiteX12" fmla="*/ 727741 w 2599076"/>
                      <a:gd name="connsiteY12" fmla="*/ 1512719 h 1512719"/>
                      <a:gd name="connsiteX13" fmla="*/ 0 w 2599076"/>
                      <a:gd name="connsiteY13" fmla="*/ 1512719 h 1512719"/>
                      <a:gd name="connsiteX14" fmla="*/ 0 w 2599076"/>
                      <a:gd name="connsiteY14" fmla="*/ 978225 h 1512719"/>
                      <a:gd name="connsiteX15" fmla="*/ 0 w 2599076"/>
                      <a:gd name="connsiteY15" fmla="*/ 519367 h 1512719"/>
                      <a:gd name="connsiteX16" fmla="*/ 0 w 2599076"/>
                      <a:gd name="connsiteY16" fmla="*/ 0 h 151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9076" h="1512719" fill="none" extrusionOk="0">
                        <a:moveTo>
                          <a:pt x="0" y="0"/>
                        </a:moveTo>
                        <a:cubicBezTo>
                          <a:pt x="163918" y="-49824"/>
                          <a:pt x="389853" y="51645"/>
                          <a:pt x="545806" y="0"/>
                        </a:cubicBezTo>
                        <a:cubicBezTo>
                          <a:pt x="701759" y="-51645"/>
                          <a:pt x="909935" y="32740"/>
                          <a:pt x="1013640" y="0"/>
                        </a:cubicBezTo>
                        <a:cubicBezTo>
                          <a:pt x="1117345" y="-32740"/>
                          <a:pt x="1395841" y="2642"/>
                          <a:pt x="1507464" y="0"/>
                        </a:cubicBezTo>
                        <a:cubicBezTo>
                          <a:pt x="1619087" y="-2642"/>
                          <a:pt x="1841691" y="41718"/>
                          <a:pt x="2027279" y="0"/>
                        </a:cubicBezTo>
                        <a:cubicBezTo>
                          <a:pt x="2212867" y="-41718"/>
                          <a:pt x="2409393" y="2512"/>
                          <a:pt x="2599076" y="0"/>
                        </a:cubicBezTo>
                        <a:cubicBezTo>
                          <a:pt x="2622372" y="244385"/>
                          <a:pt x="2541747" y="375241"/>
                          <a:pt x="2599076" y="489112"/>
                        </a:cubicBezTo>
                        <a:cubicBezTo>
                          <a:pt x="2656405" y="602983"/>
                          <a:pt x="2593843" y="768238"/>
                          <a:pt x="2599076" y="1008479"/>
                        </a:cubicBezTo>
                        <a:cubicBezTo>
                          <a:pt x="2604309" y="1248720"/>
                          <a:pt x="2586531" y="1319590"/>
                          <a:pt x="2599076" y="1512719"/>
                        </a:cubicBezTo>
                        <a:cubicBezTo>
                          <a:pt x="2399693" y="1538272"/>
                          <a:pt x="2263939" y="1481979"/>
                          <a:pt x="2157233" y="1512719"/>
                        </a:cubicBezTo>
                        <a:cubicBezTo>
                          <a:pt x="2050527" y="1543459"/>
                          <a:pt x="1908104" y="1498630"/>
                          <a:pt x="1689399" y="1512719"/>
                        </a:cubicBezTo>
                        <a:cubicBezTo>
                          <a:pt x="1470694" y="1526808"/>
                          <a:pt x="1358200" y="1455401"/>
                          <a:pt x="1169584" y="1512719"/>
                        </a:cubicBezTo>
                        <a:cubicBezTo>
                          <a:pt x="980968" y="1570037"/>
                          <a:pt x="915168" y="1460682"/>
                          <a:pt x="727741" y="1512719"/>
                        </a:cubicBezTo>
                        <a:cubicBezTo>
                          <a:pt x="540314" y="1564756"/>
                          <a:pt x="339370" y="1509940"/>
                          <a:pt x="0" y="1512719"/>
                        </a:cubicBezTo>
                        <a:cubicBezTo>
                          <a:pt x="-28618" y="1281286"/>
                          <a:pt x="41189" y="1197530"/>
                          <a:pt x="0" y="978225"/>
                        </a:cubicBezTo>
                        <a:cubicBezTo>
                          <a:pt x="-41189" y="758920"/>
                          <a:pt x="7352" y="640662"/>
                          <a:pt x="0" y="519367"/>
                        </a:cubicBezTo>
                        <a:cubicBezTo>
                          <a:pt x="-7352" y="398072"/>
                          <a:pt x="44419" y="138392"/>
                          <a:pt x="0" y="0"/>
                        </a:cubicBezTo>
                        <a:close/>
                      </a:path>
                      <a:path w="2599076" h="1512719" stroke="0" extrusionOk="0">
                        <a:moveTo>
                          <a:pt x="0" y="0"/>
                        </a:moveTo>
                        <a:cubicBezTo>
                          <a:pt x="254914" y="-53052"/>
                          <a:pt x="305430" y="35919"/>
                          <a:pt x="571797" y="0"/>
                        </a:cubicBezTo>
                        <a:cubicBezTo>
                          <a:pt x="838164" y="-35919"/>
                          <a:pt x="887732" y="41465"/>
                          <a:pt x="1091612" y="0"/>
                        </a:cubicBezTo>
                        <a:cubicBezTo>
                          <a:pt x="1295492" y="-41465"/>
                          <a:pt x="1419171" y="10720"/>
                          <a:pt x="1559446" y="0"/>
                        </a:cubicBezTo>
                        <a:cubicBezTo>
                          <a:pt x="1699721" y="-10720"/>
                          <a:pt x="1940715" y="7592"/>
                          <a:pt x="2079261" y="0"/>
                        </a:cubicBezTo>
                        <a:cubicBezTo>
                          <a:pt x="2217808" y="-7592"/>
                          <a:pt x="2393188" y="10744"/>
                          <a:pt x="2599076" y="0"/>
                        </a:cubicBezTo>
                        <a:cubicBezTo>
                          <a:pt x="2621346" y="99653"/>
                          <a:pt x="2560754" y="377010"/>
                          <a:pt x="2599076" y="473985"/>
                        </a:cubicBezTo>
                        <a:cubicBezTo>
                          <a:pt x="2637398" y="570960"/>
                          <a:pt x="2559435" y="781601"/>
                          <a:pt x="2599076" y="932843"/>
                        </a:cubicBezTo>
                        <a:cubicBezTo>
                          <a:pt x="2638717" y="1084085"/>
                          <a:pt x="2538557" y="1320961"/>
                          <a:pt x="2599076" y="1512719"/>
                        </a:cubicBezTo>
                        <a:cubicBezTo>
                          <a:pt x="2498683" y="1568627"/>
                          <a:pt x="2217065" y="1491062"/>
                          <a:pt x="2105252" y="1512719"/>
                        </a:cubicBezTo>
                        <a:cubicBezTo>
                          <a:pt x="1993439" y="1534376"/>
                          <a:pt x="1743691" y="1512506"/>
                          <a:pt x="1611427" y="1512719"/>
                        </a:cubicBezTo>
                        <a:cubicBezTo>
                          <a:pt x="1479164" y="1512932"/>
                          <a:pt x="1334168" y="1479079"/>
                          <a:pt x="1117603" y="1512719"/>
                        </a:cubicBezTo>
                        <a:cubicBezTo>
                          <a:pt x="901038" y="1546359"/>
                          <a:pt x="772274" y="1479781"/>
                          <a:pt x="571797" y="1512719"/>
                        </a:cubicBezTo>
                        <a:cubicBezTo>
                          <a:pt x="371320" y="1545657"/>
                          <a:pt x="185723" y="1463225"/>
                          <a:pt x="0" y="1512719"/>
                        </a:cubicBezTo>
                        <a:cubicBezTo>
                          <a:pt x="-19687" y="1300913"/>
                          <a:pt x="18656" y="1190921"/>
                          <a:pt x="0" y="1023607"/>
                        </a:cubicBezTo>
                        <a:cubicBezTo>
                          <a:pt x="-18656" y="856293"/>
                          <a:pt x="25080" y="770935"/>
                          <a:pt x="0" y="549621"/>
                        </a:cubicBezTo>
                        <a:cubicBezTo>
                          <a:pt x="-25080" y="328307"/>
                          <a:pt x="42861" y="268581"/>
                          <a:pt x="0" y="0"/>
                        </a:cubicBezTo>
                        <a:close/>
                      </a:path>
                    </a:pathLst>
                  </a:custGeom>
                  <ask:type>
                    <ask:lineSketchNone/>
                  </ask:type>
                </ask:lineSketchStyleProps>
              </a:ext>
            </a:extLst>
          </a:ln>
        </p:spPr>
      </p:pic>
      <p:sp>
        <p:nvSpPr>
          <p:cNvPr id="1626" name="TextBox 1625">
            <a:extLst>
              <a:ext uri="{FF2B5EF4-FFF2-40B4-BE49-F238E27FC236}">
                <a16:creationId xmlns:a16="http://schemas.microsoft.com/office/drawing/2014/main" id="{A94C715E-B1CE-1C10-6F18-5E0676DE147B}"/>
              </a:ext>
            </a:extLst>
          </p:cNvPr>
          <p:cNvSpPr txBox="1"/>
          <p:nvPr/>
        </p:nvSpPr>
        <p:spPr>
          <a:xfrm>
            <a:off x="12115187" y="31878919"/>
            <a:ext cx="2743488" cy="246221"/>
          </a:xfrm>
          <a:prstGeom prst="rect">
            <a:avLst/>
          </a:prstGeom>
          <a:noFill/>
        </p:spPr>
        <p:txBody>
          <a:bodyPr wrap="square" rtlCol="0">
            <a:spAutoFit/>
          </a:bodyPr>
          <a:lstStyle/>
          <a:p>
            <a:pPr algn="ctr"/>
            <a:r>
              <a:rPr lang="en-US" sz="1000" b="1" dirty="0">
                <a:latin typeface="Helvetica" panose="020B0604020202020204" pitchFamily="34" charset="0"/>
                <a:cs typeface="Helvetica" panose="020B0604020202020204" pitchFamily="34" charset="0"/>
              </a:rPr>
              <a:t>Nationwide Obesity Prevalence, 2010-2018</a:t>
            </a:r>
          </a:p>
        </p:txBody>
      </p:sp>
      <p:sp>
        <p:nvSpPr>
          <p:cNvPr id="1627" name="TextBox 1626">
            <a:extLst>
              <a:ext uri="{FF2B5EF4-FFF2-40B4-BE49-F238E27FC236}">
                <a16:creationId xmlns:a16="http://schemas.microsoft.com/office/drawing/2014/main" id="{DD38AA16-1F19-B1B2-EDDE-A314690D9A36}"/>
              </a:ext>
            </a:extLst>
          </p:cNvPr>
          <p:cNvSpPr txBox="1"/>
          <p:nvPr/>
        </p:nvSpPr>
        <p:spPr>
          <a:xfrm>
            <a:off x="9754224" y="29069508"/>
            <a:ext cx="4410426" cy="3693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Figure 4: Covariates from 2010-2018</a:t>
            </a:r>
          </a:p>
        </p:txBody>
      </p:sp>
      <p:sp>
        <p:nvSpPr>
          <p:cNvPr id="1629" name="TextBox 1628">
            <a:extLst>
              <a:ext uri="{FF2B5EF4-FFF2-40B4-BE49-F238E27FC236}">
                <a16:creationId xmlns:a16="http://schemas.microsoft.com/office/drawing/2014/main" id="{1CAA7648-888D-5645-DAB1-88FE8EF266ED}"/>
              </a:ext>
            </a:extLst>
          </p:cNvPr>
          <p:cNvSpPr txBox="1"/>
          <p:nvPr/>
        </p:nvSpPr>
        <p:spPr>
          <a:xfrm>
            <a:off x="1856838" y="26911701"/>
            <a:ext cx="12801600" cy="2246769"/>
          </a:xfrm>
          <a:prstGeom prst="rect">
            <a:avLst/>
          </a:prstGeom>
          <a:noFill/>
        </p:spPr>
        <p:txBody>
          <a:bodyPr wrap="square" rtlCol="0">
            <a:spAutoFit/>
          </a:bodyPr>
          <a:lstStyle/>
          <a:p>
            <a:r>
              <a:rPr lang="en-US" sz="2000" dirty="0">
                <a:solidFill>
                  <a:srgbClr val="000000"/>
                </a:solidFill>
                <a:latin typeface="Palatino Linotype" panose="02040502050505030304" pitchFamily="18" charset="0"/>
              </a:rPr>
              <a:t>Our preliminary analysis found high variance in heart disease mortality and insurance coverage changes between counties, as shown by Figures 2 and 3, making a simple analysis difficult. Similarly, the covariates in figure 4 both vary over time and vary between counties as well. This led us to causal inference analysis, which can extract the treatment effect given longitudinal data. We found a large disparity in heart disease mortality when grouping by low, medium, and high insurance coverage in 2006, which we continued into our national causal effect analysis. Additional analysis found similarly large disparities in counties when grouped by certain social factors, most of which are accounted for in our covariates.</a:t>
            </a:r>
            <a:endParaRPr lang="en-US" sz="2000" dirty="0">
              <a:latin typeface="Palatino Linotype" panose="02040502050505030304" pitchFamily="18" charset="0"/>
            </a:endParaRPr>
          </a:p>
        </p:txBody>
      </p:sp>
      <p:cxnSp>
        <p:nvCxnSpPr>
          <p:cNvPr id="1631" name="Straight Connector 1630">
            <a:extLst>
              <a:ext uri="{FF2B5EF4-FFF2-40B4-BE49-F238E27FC236}">
                <a16:creationId xmlns:a16="http://schemas.microsoft.com/office/drawing/2014/main" id="{60DAA301-3AED-F803-BBA4-3531CDF73003}"/>
              </a:ext>
            </a:extLst>
          </p:cNvPr>
          <p:cNvCxnSpPr/>
          <p:nvPr/>
        </p:nvCxnSpPr>
        <p:spPr>
          <a:xfrm>
            <a:off x="27203400" y="20324897"/>
            <a:ext cx="0" cy="6382754"/>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2" name="Straight Connector 1631">
            <a:extLst>
              <a:ext uri="{FF2B5EF4-FFF2-40B4-BE49-F238E27FC236}">
                <a16:creationId xmlns:a16="http://schemas.microsoft.com/office/drawing/2014/main" id="{88D3ADC4-8C00-7C69-4042-0D891B645975}"/>
              </a:ext>
            </a:extLst>
          </p:cNvPr>
          <p:cNvCxnSpPr/>
          <p:nvPr/>
        </p:nvCxnSpPr>
        <p:spPr>
          <a:xfrm>
            <a:off x="23525869" y="20407935"/>
            <a:ext cx="0" cy="6382754"/>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34" name="Rectangle 1633">
            <a:extLst>
              <a:ext uri="{FF2B5EF4-FFF2-40B4-BE49-F238E27FC236}">
                <a16:creationId xmlns:a16="http://schemas.microsoft.com/office/drawing/2014/main" id="{F3BE82AA-53CB-5B3E-4441-8D34C38623BF}"/>
              </a:ext>
            </a:extLst>
          </p:cNvPr>
          <p:cNvSpPr/>
          <p:nvPr/>
        </p:nvSpPr>
        <p:spPr>
          <a:xfrm>
            <a:off x="18180124" y="20286578"/>
            <a:ext cx="1477607" cy="5339638"/>
          </a:xfrm>
          <a:prstGeom prst="rect">
            <a:avLst/>
          </a:prstGeom>
          <a:solidFill>
            <a:srgbClr val="FFFFEF"/>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spc="300" dirty="0">
                <a:solidFill>
                  <a:schemeClr val="bg1">
                    <a:lumMod val="65000"/>
                  </a:schemeClr>
                </a:solidFill>
                <a:latin typeface="Helvetica" panose="020B0604020202020204" pitchFamily="34" charset="0"/>
                <a:cs typeface="Helvetica" panose="020B0604020202020204" pitchFamily="34" charset="0"/>
              </a:rPr>
              <a:t>Example Analysis</a:t>
            </a:r>
          </a:p>
        </p:txBody>
      </p:sp>
      <p:sp>
        <p:nvSpPr>
          <p:cNvPr id="1635" name="Rectangle 1634">
            <a:extLst>
              <a:ext uri="{FF2B5EF4-FFF2-40B4-BE49-F238E27FC236}">
                <a16:creationId xmlns:a16="http://schemas.microsoft.com/office/drawing/2014/main" id="{DA8E2DAE-F98E-4EF9-43D7-CADDB15341ED}"/>
              </a:ext>
            </a:extLst>
          </p:cNvPr>
          <p:cNvSpPr/>
          <p:nvPr/>
        </p:nvSpPr>
        <p:spPr>
          <a:xfrm>
            <a:off x="18180124" y="25913140"/>
            <a:ext cx="1477607" cy="939033"/>
          </a:xfrm>
          <a:prstGeom prst="rect">
            <a:avLst/>
          </a:prstGeom>
          <a:solidFill>
            <a:srgbClr val="FFFFEF"/>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1400" dirty="0">
                <a:solidFill>
                  <a:schemeClr val="bg1">
                    <a:lumMod val="65000"/>
                  </a:schemeClr>
                </a:solidFill>
                <a:latin typeface="Palatino Linotype" panose="02040502050505030304" pitchFamily="18" charset="0"/>
              </a:rPr>
              <a:t>Additional analysis groups</a:t>
            </a:r>
          </a:p>
        </p:txBody>
      </p:sp>
      <p:cxnSp>
        <p:nvCxnSpPr>
          <p:cNvPr id="1636" name="Straight Connector 1635">
            <a:extLst>
              <a:ext uri="{FF2B5EF4-FFF2-40B4-BE49-F238E27FC236}">
                <a16:creationId xmlns:a16="http://schemas.microsoft.com/office/drawing/2014/main" id="{68B6E461-5A5D-D903-A1F9-2C0BC026FDA4}"/>
              </a:ext>
            </a:extLst>
          </p:cNvPr>
          <p:cNvCxnSpPr>
            <a:cxnSpLocks/>
          </p:cNvCxnSpPr>
          <p:nvPr/>
        </p:nvCxnSpPr>
        <p:spPr>
          <a:xfrm flipH="1">
            <a:off x="18180124" y="25776108"/>
            <a:ext cx="12555037" cy="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40" name="TextBox 1639">
            <a:extLst>
              <a:ext uri="{FF2B5EF4-FFF2-40B4-BE49-F238E27FC236}">
                <a16:creationId xmlns:a16="http://schemas.microsoft.com/office/drawing/2014/main" id="{3598B171-22B9-855E-D726-791F09B60B7C}"/>
              </a:ext>
            </a:extLst>
          </p:cNvPr>
          <p:cNvSpPr txBox="1"/>
          <p:nvPr/>
        </p:nvSpPr>
        <p:spPr>
          <a:xfrm>
            <a:off x="18341157" y="29438840"/>
            <a:ext cx="12701790" cy="5724644"/>
          </a:xfrm>
          <a:prstGeom prst="rect">
            <a:avLst/>
          </a:prstGeom>
          <a:noFill/>
        </p:spPr>
        <p:txBody>
          <a:bodyPr wrap="square" rtlCol="0">
            <a:spAutoFit/>
          </a:bodyPr>
          <a:lstStyle/>
          <a:p>
            <a:r>
              <a:rPr lang="en-US" dirty="0">
                <a:latin typeface="Palatino Linotype" panose="02040502050505030304" pitchFamily="18" charset="0"/>
              </a:rPr>
              <a:t>Our national causal effect analysis found a significant decrease of preventable heart disease mortality due to the Medicaid expansions after 5 years. (-2.975, 95% Conf: [-2.044, -3.905]) A nationwide reduction in heart disease mortality of this scale would prevent </a:t>
            </a:r>
            <a:r>
              <a:rPr lang="en-US" sz="1800" dirty="0">
                <a:effectLst/>
                <a:latin typeface="Times New Roman" panose="02020603050405020304" pitchFamily="18" charset="0"/>
                <a:ea typeface="Times New Roman" panose="02020603050405020304" pitchFamily="18" charset="0"/>
              </a:rPr>
              <a:t>14,613 </a:t>
            </a:r>
            <a:r>
              <a:rPr lang="en-US" dirty="0">
                <a:latin typeface="Palatino Linotype" panose="02040502050505030304" pitchFamily="18" charset="0"/>
              </a:rPr>
              <a:t>deaths over 10 years. Our adjacent cohorts analysis sparks leads towards future research to find what causes the variances in the effect of the Medicaid expansion in these smaller cohorts. </a:t>
            </a:r>
          </a:p>
          <a:p>
            <a:endParaRPr lang="en-US" dirty="0">
              <a:latin typeface="Palatino Linotype" panose="02040502050505030304" pitchFamily="18" charset="0"/>
            </a:endParaRPr>
          </a:p>
          <a:p>
            <a:r>
              <a:rPr lang="en-US" dirty="0">
                <a:latin typeface="Palatino Linotype" panose="02040502050505030304" pitchFamily="18" charset="0"/>
              </a:rPr>
              <a:t>There are some limitations to our methodology. Using data for mortality aggregated to the county-level means that individual-level factors that actually determine eligibility, such as income, parental status, employment status and pregnancy status cannot be adequately accounted for in the analysis. Another limitation is from having to use nationwide obesity data per year, rather than county-level data, which is not available on a consistent basis. Additionally, as mentioned in Garthwaite et al. 2019, provisions of the Affordable Care Act other than the Medicaid expansion may influence mortality as well. The ‘ACA marketplace’ provides subsidies for private insurance for some individuals, and the ‘welcome mat effect’ both have the potential to increase insurance coverage without any Medicaid expansion, which may have an effect on the regression. </a:t>
            </a:r>
          </a:p>
          <a:p>
            <a:endParaRPr lang="en-US" dirty="0">
              <a:latin typeface="Palatino Linotype" panose="02040502050505030304" pitchFamily="18" charset="0"/>
            </a:endParaRPr>
          </a:p>
          <a:p>
            <a:r>
              <a:rPr lang="en-US" dirty="0">
                <a:latin typeface="Palatino Linotype" panose="02040502050505030304" pitchFamily="18" charset="0"/>
              </a:rPr>
              <a:t>Future analysis investigating the Affordable Care Act’s effect on other chronic diseases, such as kidney disease, cancer, lung disease, and hypertension could lead to additional insights into the effect of public insurance policy on disease. Additional analysis investigating policy differences in state-level implementation of Medicaid and differences in public insurance coverage before the Medicaid expansions may lead to conclusions investigating how a change in the income eligibility requirements changes chronic disease mortality levels, which would be more useful for policymakers. Additionally, a power analysis similar to proposed in Black et al. 2019 in order to address power concerns with this scale of analysis. </a:t>
            </a:r>
          </a:p>
        </p:txBody>
      </p:sp>
      <p:sp>
        <p:nvSpPr>
          <p:cNvPr id="1644" name="Rectangle 1643">
            <a:extLst>
              <a:ext uri="{FF2B5EF4-FFF2-40B4-BE49-F238E27FC236}">
                <a16:creationId xmlns:a16="http://schemas.microsoft.com/office/drawing/2014/main" id="{E4BDEF66-C6AD-6AAA-9771-44C822BD6CE1}"/>
              </a:ext>
            </a:extLst>
          </p:cNvPr>
          <p:cNvSpPr/>
          <p:nvPr/>
        </p:nvSpPr>
        <p:spPr>
          <a:xfrm>
            <a:off x="25033784" y="39646768"/>
            <a:ext cx="4298691" cy="379050"/>
          </a:xfrm>
          <a:prstGeom prst="rect">
            <a:avLst/>
          </a:prstGeom>
          <a:solidFill>
            <a:srgbClr val="FFFFEF"/>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900" dirty="0">
                <a:solidFill>
                  <a:schemeClr val="bg1">
                    <a:lumMod val="65000"/>
                  </a:schemeClr>
                </a:solidFill>
                <a:latin typeface="Palatino Linotype" panose="02040502050505030304" pitchFamily="18" charset="0"/>
              </a:rPr>
              <a:t>Note: Figure 1 is a modified version of the KFF’s status of State Medicaid Expansion Decisions, and does not reflect the figure on KFF’s website</a:t>
            </a:r>
          </a:p>
        </p:txBody>
      </p:sp>
      <p:cxnSp>
        <p:nvCxnSpPr>
          <p:cNvPr id="1646" name="Straight Connector 1645">
            <a:extLst>
              <a:ext uri="{FF2B5EF4-FFF2-40B4-BE49-F238E27FC236}">
                <a16:creationId xmlns:a16="http://schemas.microsoft.com/office/drawing/2014/main" id="{AD98DE2E-E13E-5677-527D-6160267D6591}"/>
              </a:ext>
            </a:extLst>
          </p:cNvPr>
          <p:cNvCxnSpPr>
            <a:cxnSpLocks/>
          </p:cNvCxnSpPr>
          <p:nvPr/>
        </p:nvCxnSpPr>
        <p:spPr>
          <a:xfrm flipH="1" flipV="1">
            <a:off x="11789229" y="35537503"/>
            <a:ext cx="16798" cy="263258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7803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3224</TotalTime>
  <Words>1487</Words>
  <Application>Microsoft Office PowerPoint</Application>
  <PresentationFormat>Custom</PresentationFormat>
  <Paragraphs>105</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Calibri Light</vt:lpstr>
      <vt:lpstr>Helvetica</vt:lpstr>
      <vt:lpstr>Palatino Linotype</vt:lpstr>
      <vt:lpstr>Tahoma</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Grady King</cp:lastModifiedBy>
  <cp:revision>39</cp:revision>
  <cp:lastPrinted>2023-07-25T17:12:48Z</cp:lastPrinted>
  <dcterms:created xsi:type="dcterms:W3CDTF">2023-07-20T21:13:07Z</dcterms:created>
  <dcterms:modified xsi:type="dcterms:W3CDTF">2023-12-06T23:08:36Z</dcterms:modified>
</cp:coreProperties>
</file>